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70" r:id="rId5"/>
    <p:sldId id="271" r:id="rId6"/>
    <p:sldId id="259" r:id="rId7"/>
    <p:sldId id="260" r:id="rId8"/>
    <p:sldId id="261" r:id="rId9"/>
    <p:sldId id="272" r:id="rId10"/>
    <p:sldId id="273" r:id="rId11"/>
    <p:sldId id="262" r:id="rId12"/>
    <p:sldId id="263" r:id="rId13"/>
    <p:sldId id="264" r:id="rId14"/>
    <p:sldId id="265" r:id="rId15"/>
    <p:sldId id="266" r:id="rId16"/>
    <p:sldId id="267" r:id="rId17"/>
    <p:sldId id="269" r:id="rId18"/>
  </p:sldIdLst>
  <p:sldSz cx="14630400" cy="8229600"/>
  <p:notesSz cx="8229600" cy="14630400"/>
  <p:embeddedFontLst>
    <p:embeddedFont>
      <p:font typeface="Merriweather" panose="020B0604020202020204" charset="0"/>
      <p:regular r:id="rId20"/>
      <p:bold r:id="rId21"/>
      <p:italic r:id="rId22"/>
      <p:boldItalic r:id="rId23"/>
    </p:embeddedFont>
    <p:embeddedFont>
      <p:font typeface="Gill Sans Nova" panose="020B0604020202020204" charset="0"/>
      <p:regular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Calibri" panose="020F0502020204030204" pitchFamily="3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7" roundtripDataSignature="AMtx7mjfsvcUu1OsNy9mvay4kIkOlF33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6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customschemas.google.com/relationships/presentationmetadata" Target="meta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/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/>
              <a:t>‹#›</a:t>
            </a:fld>
            <a:endParaRPr sz="1200" b="0" i="0" u="none" strike="noStrike" cap="none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" name="Google Shape;5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6D35C782-B8ED-2E4A-9951-EF1CD7BF54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a5196b46b7_1_18:notes">
            <a:extLst>
              <a:ext uri="{FF2B5EF4-FFF2-40B4-BE49-F238E27FC236}">
                <a16:creationId xmlns:a16="http://schemas.microsoft.com/office/drawing/2014/main" id="{22857AED-D4F9-4C5D-9948-F3F6DC84DE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a5196b46b7_1_18:notes">
            <a:extLst>
              <a:ext uri="{FF2B5EF4-FFF2-40B4-BE49-F238E27FC236}">
                <a16:creationId xmlns:a16="http://schemas.microsoft.com/office/drawing/2014/main" id="{CD41F1B4-CF4E-3629-0D59-C4FAFA9220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2a5196b46b7_1_18:notes">
            <a:extLst>
              <a:ext uri="{FF2B5EF4-FFF2-40B4-BE49-F238E27FC236}">
                <a16:creationId xmlns:a16="http://schemas.microsoft.com/office/drawing/2014/main" id="{8931BF7C-87BA-A5F3-19A2-5B667335F1C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495277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a5196b46b7_1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a5196b46b7_1_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2a5196b46b7_1_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9" name="Google Shape;16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6" name="Google Shape;186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a5196b46b7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2a5196b46b7_1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g2a5196b46b7_1_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7" name="Google Shape;21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4" name="Google Shape;284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p1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4" name="Google Shape;64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>
          <a:extLst>
            <a:ext uri="{FF2B5EF4-FFF2-40B4-BE49-F238E27FC236}">
              <a16:creationId xmlns:a16="http://schemas.microsoft.com/office/drawing/2014/main" id="{CAB72DE1-2F29-C043-6287-61019D1DF6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>
            <a:extLst>
              <a:ext uri="{FF2B5EF4-FFF2-40B4-BE49-F238E27FC236}">
                <a16:creationId xmlns:a16="http://schemas.microsoft.com/office/drawing/2014/main" id="{0BF4D0C5-6048-91F0-3769-4D9A59E6B0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3:notes">
            <a:extLst>
              <a:ext uri="{FF2B5EF4-FFF2-40B4-BE49-F238E27FC236}">
                <a16:creationId xmlns:a16="http://schemas.microsoft.com/office/drawing/2014/main" id="{D539687B-5B69-C744-5552-BCB33E0C9B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:notes">
            <a:extLst>
              <a:ext uri="{FF2B5EF4-FFF2-40B4-BE49-F238E27FC236}">
                <a16:creationId xmlns:a16="http://schemas.microsoft.com/office/drawing/2014/main" id="{63F9E077-08DA-FBCD-ED4C-7216DC8F7B7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559223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>
          <a:extLst>
            <a:ext uri="{FF2B5EF4-FFF2-40B4-BE49-F238E27FC236}">
              <a16:creationId xmlns:a16="http://schemas.microsoft.com/office/drawing/2014/main" id="{041FC436-A68A-FCFE-D060-D92C9EC8B3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3:notes">
            <a:extLst>
              <a:ext uri="{FF2B5EF4-FFF2-40B4-BE49-F238E27FC236}">
                <a16:creationId xmlns:a16="http://schemas.microsoft.com/office/drawing/2014/main" id="{AF7E5CA8-19DF-A3CA-01EF-66D2FA3C5C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p3:notes">
            <a:extLst>
              <a:ext uri="{FF2B5EF4-FFF2-40B4-BE49-F238E27FC236}">
                <a16:creationId xmlns:a16="http://schemas.microsoft.com/office/drawing/2014/main" id="{76AAED89-4138-B6D3-9660-7B9F3BEB66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3:notes">
            <a:extLst>
              <a:ext uri="{FF2B5EF4-FFF2-40B4-BE49-F238E27FC236}">
                <a16:creationId xmlns:a16="http://schemas.microsoft.com/office/drawing/2014/main" id="{FBEB4CAA-EFC9-EC96-D504-CF3D20AF15A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351721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6" name="Google Shape;9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a5196b46b7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a5196b46b7_1_1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2a5196b46b7_1_1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>
          <a:extLst>
            <a:ext uri="{FF2B5EF4-FFF2-40B4-BE49-F238E27FC236}">
              <a16:creationId xmlns:a16="http://schemas.microsoft.com/office/drawing/2014/main" id="{3B18DF12-25BF-BCC9-E13E-3875743686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a5196b46b7_1_18:notes">
            <a:extLst>
              <a:ext uri="{FF2B5EF4-FFF2-40B4-BE49-F238E27FC236}">
                <a16:creationId xmlns:a16="http://schemas.microsoft.com/office/drawing/2014/main" id="{131AD0E7-B0B7-440F-5634-A202CFC751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a5196b46b7_1_18:notes">
            <a:extLst>
              <a:ext uri="{FF2B5EF4-FFF2-40B4-BE49-F238E27FC236}">
                <a16:creationId xmlns:a16="http://schemas.microsoft.com/office/drawing/2014/main" id="{D9FEB733-CA6F-088E-79AA-A63E7ED053C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g2a5196b46b7_1_18:notes">
            <a:extLst>
              <a:ext uri="{FF2B5EF4-FFF2-40B4-BE49-F238E27FC236}">
                <a16:creationId xmlns:a16="http://schemas.microsoft.com/office/drawing/2014/main" id="{FFC77B5E-00E4-0FC2-583D-B03B8B7B8D2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3714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 master">
  <p:cSld name="Slide 1 master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12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12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10 master">
  <p:cSld name="Slide 10 mast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21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2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9" name="Google Shape;49;p21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EFAULT">
  <p:cSld name="DEFAUL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2 master">
  <p:cSld name="Slide 2 mast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13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" name="Google Shape;17;p13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3 master">
  <p:cSld name="Slide 3 mast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14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1" name="Google Shape;21;p14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4 master">
  <p:cSld name="Slide 4 mast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15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" name="Google Shape;25;p15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5 master">
  <p:cSld name="Slide 5 master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6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9" name="Google Shape;29;p16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6 master">
  <p:cSld name="Slide 6 mast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17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3" name="Google Shape;33;p17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7 master">
  <p:cSld name="Slide 7 mast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8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1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" name="Google Shape;37;p18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8 master">
  <p:cSld name="Slide 8 mast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9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1" name="Google Shape;41;p19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9 master">
  <p:cSld name="Slide 9 master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20" descr="preencoded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2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4901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5" name="Google Shape;45;p20" descr="preencoded.png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"/>
          <p:cNvSpPr/>
          <p:nvPr/>
        </p:nvSpPr>
        <p:spPr>
          <a:xfrm>
            <a:off x="1011382" y="2154621"/>
            <a:ext cx="7268820" cy="1402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lang="en-US" sz="4850" b="0" i="0" u="none" strike="noStrike" cap="none" dirty="0" smtClean="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Tax Bracket Calculator</a:t>
            </a:r>
            <a:endParaRPr sz="4850" b="0" i="0" u="none" strike="noStrike" cap="none" dirty="0"/>
          </a:p>
        </p:txBody>
      </p:sp>
      <p:sp>
        <p:nvSpPr>
          <p:cNvPr id="58" name="Google Shape;58;p1"/>
          <p:cNvSpPr/>
          <p:nvPr/>
        </p:nvSpPr>
        <p:spPr>
          <a:xfrm>
            <a:off x="863798" y="3926800"/>
            <a:ext cx="7416403" cy="1579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This presentation will guide you through a C++ program that calculates income tax. We will discuss the core components, code breakdown, and demonstrate its functionality with an example.</a:t>
            </a:r>
            <a:endParaRPr sz="1900" b="0" i="0" u="none" strike="noStrike" cap="none"/>
          </a:p>
        </p:txBody>
      </p:sp>
      <p:sp>
        <p:nvSpPr>
          <p:cNvPr id="59" name="Google Shape;59;p1"/>
          <p:cNvSpPr/>
          <p:nvPr/>
        </p:nvSpPr>
        <p:spPr>
          <a:xfrm>
            <a:off x="1011382" y="5999018"/>
            <a:ext cx="171016" cy="197936"/>
          </a:xfrm>
          <a:prstGeom prst="roundRect">
            <a:avLst>
              <a:gd name="adj" fmla="val 23151155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"/>
          <p:cNvSpPr/>
          <p:nvPr/>
        </p:nvSpPr>
        <p:spPr>
          <a:xfrm>
            <a:off x="1382075" y="5859900"/>
            <a:ext cx="3708000" cy="154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</a:t>
            </a:r>
            <a:r>
              <a:rPr lang="en-US" sz="2400" b="1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y</a:t>
            </a:r>
            <a:endParaRPr sz="2400" b="1" i="0" u="none" strike="noStrike" cap="none" dirty="0">
              <a:solidFill>
                <a:srgbClr val="E2E6E9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0" marR="0" lvl="0" indent="45720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1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400" b="1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Yusra Farooq</a:t>
            </a:r>
            <a:endParaRPr sz="2400" b="1" dirty="0">
              <a:solidFill>
                <a:srgbClr val="E2E6E9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Bcy243064</a:t>
            </a:r>
            <a:endParaRPr sz="2400" b="1" dirty="0">
              <a:solidFill>
                <a:srgbClr val="E2E6E9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61" name="Google Shape;61;p1"/>
          <p:cNvSpPr/>
          <p:nvPr/>
        </p:nvSpPr>
        <p:spPr>
          <a:xfrm>
            <a:off x="4809975" y="6386125"/>
            <a:ext cx="3708000" cy="114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45720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1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Abdul Qadeer</a:t>
            </a:r>
            <a:endParaRPr sz="2400" b="1" dirty="0">
              <a:solidFill>
                <a:srgbClr val="E2E6E9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marL="457200" marR="0" lvl="0" indent="0" algn="l" rtl="0">
              <a:lnSpc>
                <a:spcPct val="14166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1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Bcy243041</a:t>
            </a:r>
            <a:endParaRPr sz="2400" b="1" dirty="0">
              <a:solidFill>
                <a:srgbClr val="E2E6E9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>
          <a:extLst>
            <a:ext uri="{FF2B5EF4-FFF2-40B4-BE49-F238E27FC236}">
              <a16:creationId xmlns:a16="http://schemas.microsoft.com/office/drawing/2014/main" id="{05C21B41-318D-B552-8E65-A4C5EB80C0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g2a5196b46b7_1_18" descr="preencoded.png">
            <a:extLst>
              <a:ext uri="{FF2B5EF4-FFF2-40B4-BE49-F238E27FC236}">
                <a16:creationId xmlns:a16="http://schemas.microsoft.com/office/drawing/2014/main" id="{7FEDB23A-23A4-9C93-A418-C9AD6887DBC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2a5196b46b7_1_18">
            <a:extLst>
              <a:ext uri="{FF2B5EF4-FFF2-40B4-BE49-F238E27FC236}">
                <a16:creationId xmlns:a16="http://schemas.microsoft.com/office/drawing/2014/main" id="{E5DADC7D-DBA8-68FB-C8D0-A26555705B32}"/>
              </a:ext>
            </a:extLst>
          </p:cNvPr>
          <p:cNvSpPr/>
          <p:nvPr/>
        </p:nvSpPr>
        <p:spPr>
          <a:xfrm>
            <a:off x="858322" y="675561"/>
            <a:ext cx="7427400" cy="15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00"/>
              <a:buFont typeface="Merriweather"/>
              <a:buNone/>
            </a:pPr>
            <a:r>
              <a:rPr lang="en-US" sz="48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Input Validation: Ensuring Accuracy</a:t>
            </a:r>
            <a:endParaRPr sz="4800" b="0" i="0" u="none" strike="noStrike" cap="none"/>
          </a:p>
        </p:txBody>
      </p:sp>
      <p:sp>
        <p:nvSpPr>
          <p:cNvPr id="142" name="Google Shape;142;g2a5196b46b7_1_18">
            <a:extLst>
              <a:ext uri="{FF2B5EF4-FFF2-40B4-BE49-F238E27FC236}">
                <a16:creationId xmlns:a16="http://schemas.microsoft.com/office/drawing/2014/main" id="{554C30EC-0B6E-54B5-9786-4C5F26699760}"/>
              </a:ext>
            </a:extLst>
          </p:cNvPr>
          <p:cNvSpPr/>
          <p:nvPr/>
        </p:nvSpPr>
        <p:spPr>
          <a:xfrm>
            <a:off x="858322" y="2851785"/>
            <a:ext cx="551700" cy="551700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2a5196b46b7_1_18">
            <a:extLst>
              <a:ext uri="{FF2B5EF4-FFF2-40B4-BE49-F238E27FC236}">
                <a16:creationId xmlns:a16="http://schemas.microsoft.com/office/drawing/2014/main" id="{BD41BC9C-9269-AAE3-F747-571FA70366E5}"/>
              </a:ext>
            </a:extLst>
          </p:cNvPr>
          <p:cNvSpPr/>
          <p:nvPr/>
        </p:nvSpPr>
        <p:spPr>
          <a:xfrm>
            <a:off x="1053227" y="2943701"/>
            <a:ext cx="1620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850"/>
              <a:buFont typeface="Merriweather"/>
              <a:buNone/>
            </a:pPr>
            <a:r>
              <a:rPr lang="en-US" sz="28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sz="2850" b="0" i="0" u="none" strike="noStrike" cap="none"/>
          </a:p>
        </p:txBody>
      </p:sp>
      <p:sp>
        <p:nvSpPr>
          <p:cNvPr id="144" name="Google Shape;144;g2a5196b46b7_1_18">
            <a:extLst>
              <a:ext uri="{FF2B5EF4-FFF2-40B4-BE49-F238E27FC236}">
                <a16:creationId xmlns:a16="http://schemas.microsoft.com/office/drawing/2014/main" id="{E0CAED58-6482-72F9-2F29-2BEEB1F5AADC}"/>
              </a:ext>
            </a:extLst>
          </p:cNvPr>
          <p:cNvSpPr/>
          <p:nvPr/>
        </p:nvSpPr>
        <p:spPr>
          <a:xfrm>
            <a:off x="1650088" y="2851784"/>
            <a:ext cx="2799319" cy="76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Ensures Logical Inputs</a:t>
            </a:r>
            <a:endParaRPr sz="2400" b="0" i="0" u="none" strike="noStrike" cap="none" dirty="0"/>
          </a:p>
        </p:txBody>
      </p:sp>
      <p:sp>
        <p:nvSpPr>
          <p:cNvPr id="145" name="Google Shape;145;g2a5196b46b7_1_18">
            <a:extLst>
              <a:ext uri="{FF2B5EF4-FFF2-40B4-BE49-F238E27FC236}">
                <a16:creationId xmlns:a16="http://schemas.microsoft.com/office/drawing/2014/main" id="{A184BC87-23B9-0678-E5AF-25A4FC9EBAFA}"/>
              </a:ext>
            </a:extLst>
          </p:cNvPr>
          <p:cNvSpPr/>
          <p:nvPr/>
        </p:nvSpPr>
        <p:spPr>
          <a:xfrm>
            <a:off x="1410023" y="3774207"/>
            <a:ext cx="2620110" cy="1746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Validation guarantees users provide accurate data, preventing errors in calculations.</a:t>
            </a:r>
            <a:endParaRPr sz="1900" b="0" i="0" u="none" strike="noStrike" cap="none" dirty="0"/>
          </a:p>
        </p:txBody>
      </p:sp>
      <p:sp>
        <p:nvSpPr>
          <p:cNvPr id="146" name="Google Shape;146;g2a5196b46b7_1_18">
            <a:extLst>
              <a:ext uri="{FF2B5EF4-FFF2-40B4-BE49-F238E27FC236}">
                <a16:creationId xmlns:a16="http://schemas.microsoft.com/office/drawing/2014/main" id="{754C5E47-DE7A-687E-4D0A-9CC99E266E5D}"/>
              </a:ext>
            </a:extLst>
          </p:cNvPr>
          <p:cNvSpPr/>
          <p:nvPr/>
        </p:nvSpPr>
        <p:spPr>
          <a:xfrm>
            <a:off x="4694634" y="2851785"/>
            <a:ext cx="551700" cy="551700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2a5196b46b7_1_18">
            <a:extLst>
              <a:ext uri="{FF2B5EF4-FFF2-40B4-BE49-F238E27FC236}">
                <a16:creationId xmlns:a16="http://schemas.microsoft.com/office/drawing/2014/main" id="{CD9DB6B9-2596-5DEB-DDA8-F9E457B2737F}"/>
              </a:ext>
            </a:extLst>
          </p:cNvPr>
          <p:cNvSpPr/>
          <p:nvPr/>
        </p:nvSpPr>
        <p:spPr>
          <a:xfrm>
            <a:off x="4860488" y="2943701"/>
            <a:ext cx="2199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850"/>
              <a:buFont typeface="Merriweather"/>
              <a:buNone/>
            </a:pPr>
            <a:r>
              <a:rPr lang="en-US" sz="28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sz="2850" b="0" i="0" u="none" strike="noStrike" cap="none"/>
          </a:p>
        </p:txBody>
      </p:sp>
      <p:sp>
        <p:nvSpPr>
          <p:cNvPr id="148" name="Google Shape;148;g2a5196b46b7_1_18">
            <a:extLst>
              <a:ext uri="{FF2B5EF4-FFF2-40B4-BE49-F238E27FC236}">
                <a16:creationId xmlns:a16="http://schemas.microsoft.com/office/drawing/2014/main" id="{F6D5BFD6-1C3F-57BF-1CE3-C904EF5CFF79}"/>
              </a:ext>
            </a:extLst>
          </p:cNvPr>
          <p:cNvSpPr/>
          <p:nvPr/>
        </p:nvSpPr>
        <p:spPr>
          <a:xfrm>
            <a:off x="5486401" y="2851785"/>
            <a:ext cx="2799319" cy="775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Prevents Incorrect Calculations</a:t>
            </a:r>
            <a:endParaRPr sz="2400" b="0" i="0" u="none" strike="noStrike" cap="none" dirty="0"/>
          </a:p>
        </p:txBody>
      </p:sp>
      <p:sp>
        <p:nvSpPr>
          <p:cNvPr id="149" name="Google Shape;149;g2a5196b46b7_1_18">
            <a:extLst>
              <a:ext uri="{FF2B5EF4-FFF2-40B4-BE49-F238E27FC236}">
                <a16:creationId xmlns:a16="http://schemas.microsoft.com/office/drawing/2014/main" id="{FE4987AF-C1BC-6848-479E-4370353A2DE5}"/>
              </a:ext>
            </a:extLst>
          </p:cNvPr>
          <p:cNvSpPr/>
          <p:nvPr/>
        </p:nvSpPr>
        <p:spPr>
          <a:xfrm>
            <a:off x="5307600" y="3774206"/>
            <a:ext cx="2794200" cy="1746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By rejecting negative values for income, the program ensures valid results.</a:t>
            </a:r>
            <a:endParaRPr sz="1900" b="0" i="0" u="none" strike="noStrike" cap="none" dirty="0"/>
          </a:p>
        </p:txBody>
      </p:sp>
      <p:sp>
        <p:nvSpPr>
          <p:cNvPr id="150" name="Google Shape;150;g2a5196b46b7_1_18">
            <a:extLst>
              <a:ext uri="{FF2B5EF4-FFF2-40B4-BE49-F238E27FC236}">
                <a16:creationId xmlns:a16="http://schemas.microsoft.com/office/drawing/2014/main" id="{4EFADEE1-E5D4-BBB2-61CE-D44ABC06CD1B}"/>
              </a:ext>
            </a:extLst>
          </p:cNvPr>
          <p:cNvSpPr/>
          <p:nvPr/>
        </p:nvSpPr>
        <p:spPr>
          <a:xfrm>
            <a:off x="858322" y="6238994"/>
            <a:ext cx="551700" cy="551700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g2a5196b46b7_1_18">
            <a:extLst>
              <a:ext uri="{FF2B5EF4-FFF2-40B4-BE49-F238E27FC236}">
                <a16:creationId xmlns:a16="http://schemas.microsoft.com/office/drawing/2014/main" id="{3D5AF0D2-1DBE-02B0-6DA2-0AA5BE853D23}"/>
              </a:ext>
            </a:extLst>
          </p:cNvPr>
          <p:cNvSpPr/>
          <p:nvPr/>
        </p:nvSpPr>
        <p:spPr>
          <a:xfrm>
            <a:off x="1031200" y="6330910"/>
            <a:ext cx="2061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850"/>
              <a:buFont typeface="Merriweather"/>
              <a:buNone/>
            </a:pPr>
            <a:r>
              <a:rPr lang="en-US" sz="28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sz="2850" b="0" i="0" u="none" strike="noStrike" cap="none"/>
          </a:p>
        </p:txBody>
      </p:sp>
      <p:sp>
        <p:nvSpPr>
          <p:cNvPr id="152" name="Google Shape;152;g2a5196b46b7_1_18">
            <a:extLst>
              <a:ext uri="{FF2B5EF4-FFF2-40B4-BE49-F238E27FC236}">
                <a16:creationId xmlns:a16="http://schemas.microsoft.com/office/drawing/2014/main" id="{ED83CDF1-C954-2F8D-2CD0-8BDD613563F6}"/>
              </a:ext>
            </a:extLst>
          </p:cNvPr>
          <p:cNvSpPr/>
          <p:nvPr/>
        </p:nvSpPr>
        <p:spPr>
          <a:xfrm>
            <a:off x="1655207" y="6238994"/>
            <a:ext cx="5117400" cy="38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Example: Prompting for Re-entry</a:t>
            </a:r>
            <a:endParaRPr sz="2400" b="0" i="0" u="none" strike="noStrike" cap="none"/>
          </a:p>
        </p:txBody>
      </p:sp>
      <p:sp>
        <p:nvSpPr>
          <p:cNvPr id="153" name="Google Shape;153;g2a5196b46b7_1_18">
            <a:extLst>
              <a:ext uri="{FF2B5EF4-FFF2-40B4-BE49-F238E27FC236}">
                <a16:creationId xmlns:a16="http://schemas.microsoft.com/office/drawing/2014/main" id="{3262A587-2F21-E960-8BF9-4204C60E2448}"/>
              </a:ext>
            </a:extLst>
          </p:cNvPr>
          <p:cNvSpPr/>
          <p:nvPr/>
        </p:nvSpPr>
        <p:spPr>
          <a:xfrm>
            <a:off x="1655207" y="6769179"/>
            <a:ext cx="66306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If a user enters -50000 as income, the program will ask them to provide a valid number.</a:t>
            </a:r>
            <a:endParaRPr sz="19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2074434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a5196b46b7_1_6"/>
          <p:cNvSpPr/>
          <p:nvPr/>
        </p:nvSpPr>
        <p:spPr>
          <a:xfrm>
            <a:off x="863798" y="2356247"/>
            <a:ext cx="6797400" cy="7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lang="en-US" sz="485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Why Functions Matter</a:t>
            </a:r>
            <a:endParaRPr sz="4850" b="0" i="0" u="none" strike="noStrike" cap="none"/>
          </a:p>
        </p:txBody>
      </p:sp>
      <p:sp>
        <p:nvSpPr>
          <p:cNvPr id="160" name="Google Shape;160;g2a5196b46b7_1_6"/>
          <p:cNvSpPr/>
          <p:nvPr/>
        </p:nvSpPr>
        <p:spPr>
          <a:xfrm>
            <a:off x="863798" y="3820716"/>
            <a:ext cx="30855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Code Reusability</a:t>
            </a:r>
            <a:endParaRPr sz="2400" b="0" i="0" u="none" strike="noStrike" cap="none"/>
          </a:p>
        </p:txBody>
      </p:sp>
      <p:sp>
        <p:nvSpPr>
          <p:cNvPr id="161" name="Google Shape;161;g2a5196b46b7_1_6"/>
          <p:cNvSpPr/>
          <p:nvPr/>
        </p:nvSpPr>
        <p:spPr>
          <a:xfrm>
            <a:off x="863798" y="4453057"/>
            <a:ext cx="3898800" cy="15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</a:t>
            </a:r>
            <a:r>
              <a:rPr lang="en-US" sz="1900" b="1" i="0" u="none" strike="noStrike" cap="none">
                <a:solidFill>
                  <a:srgbClr val="FF9900"/>
                </a:solidFill>
                <a:latin typeface="Merriweather"/>
                <a:ea typeface="Merriweather"/>
                <a:cs typeface="Merriweather"/>
                <a:sym typeface="Merriweather"/>
              </a:rPr>
              <a:t>cal_taxable_income </a:t>
            </a: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function can be reused in different scenarios, saving time and effort.</a:t>
            </a:r>
            <a:endParaRPr sz="1900" b="0" i="0" u="none" strike="noStrike" cap="none"/>
          </a:p>
        </p:txBody>
      </p:sp>
      <p:sp>
        <p:nvSpPr>
          <p:cNvPr id="162" name="Google Shape;162;g2a5196b46b7_1_6"/>
          <p:cNvSpPr/>
          <p:nvPr/>
        </p:nvSpPr>
        <p:spPr>
          <a:xfrm>
            <a:off x="5372576" y="3820716"/>
            <a:ext cx="30855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Readability</a:t>
            </a:r>
            <a:endParaRPr sz="2400" b="0" i="0" u="none" strike="noStrike" cap="none"/>
          </a:p>
        </p:txBody>
      </p:sp>
      <p:sp>
        <p:nvSpPr>
          <p:cNvPr id="163" name="Google Shape;163;g2a5196b46b7_1_6"/>
          <p:cNvSpPr/>
          <p:nvPr/>
        </p:nvSpPr>
        <p:spPr>
          <a:xfrm>
            <a:off x="5372576" y="4453057"/>
            <a:ext cx="3898800" cy="15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Functions break down complex logic into smaller, easier-to-understand parts, improving code organization.</a:t>
            </a:r>
            <a:endParaRPr sz="1900" b="0" i="0" u="none" strike="noStrike" cap="none"/>
          </a:p>
        </p:txBody>
      </p:sp>
      <p:sp>
        <p:nvSpPr>
          <p:cNvPr id="164" name="Google Shape;164;g2a5196b46b7_1_6"/>
          <p:cNvSpPr/>
          <p:nvPr/>
        </p:nvSpPr>
        <p:spPr>
          <a:xfrm>
            <a:off x="9881354" y="3820716"/>
            <a:ext cx="30855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Debugging</a:t>
            </a:r>
            <a:endParaRPr sz="2400" b="0" i="0" u="none" strike="noStrike" cap="none"/>
          </a:p>
        </p:txBody>
      </p:sp>
      <p:sp>
        <p:nvSpPr>
          <p:cNvPr id="165" name="Google Shape;165;g2a5196b46b7_1_6"/>
          <p:cNvSpPr/>
          <p:nvPr/>
        </p:nvSpPr>
        <p:spPr>
          <a:xfrm>
            <a:off x="9881354" y="4453057"/>
            <a:ext cx="3898800" cy="11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Functions simplify debugging by isolating issues to specific parts of the program.</a:t>
            </a:r>
            <a:endParaRPr sz="1900" b="0" i="0" u="none" strike="noStrike" cap="none"/>
          </a:p>
        </p:txBody>
      </p:sp>
      <p:sp>
        <p:nvSpPr>
          <p:cNvPr id="166" name="Google Shape;166;g2a5196b46b7_1_6"/>
          <p:cNvSpPr/>
          <p:nvPr/>
        </p:nvSpPr>
        <p:spPr>
          <a:xfrm>
            <a:off x="12845500" y="7752300"/>
            <a:ext cx="1666800" cy="423300"/>
          </a:xfrm>
          <a:prstGeom prst="rect">
            <a:avLst/>
          </a:prstGeom>
          <a:solidFill>
            <a:srgbClr val="0A151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6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6"/>
          <p:cNvSpPr/>
          <p:nvPr/>
        </p:nvSpPr>
        <p:spPr>
          <a:xfrm>
            <a:off x="6115169" y="980599"/>
            <a:ext cx="7413427" cy="5613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3500"/>
              <a:buFont typeface="Merriweather"/>
              <a:buNone/>
            </a:pPr>
            <a:r>
              <a:rPr lang="en-US" sz="35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Code Breakdown: Tax Calculation</a:t>
            </a:r>
            <a:endParaRPr sz="3500" b="0" i="0" u="none" strike="noStrike" cap="none"/>
          </a:p>
        </p:txBody>
      </p:sp>
      <p:sp>
        <p:nvSpPr>
          <p:cNvPr id="174" name="Google Shape;174;p6"/>
          <p:cNvSpPr/>
          <p:nvPr/>
        </p:nvSpPr>
        <p:spPr>
          <a:xfrm>
            <a:off x="6115169" y="1811417"/>
            <a:ext cx="3853458" cy="5437584"/>
          </a:xfrm>
          <a:prstGeom prst="roundRect">
            <a:avLst>
              <a:gd name="adj" fmla="val 1958"/>
            </a:avLst>
          </a:prstGeom>
          <a:solidFill>
            <a:srgbClr val="003180"/>
          </a:solidFill>
          <a:ln w="95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6"/>
          <p:cNvSpPr/>
          <p:nvPr/>
        </p:nvSpPr>
        <p:spPr>
          <a:xfrm>
            <a:off x="6302335" y="1998583"/>
            <a:ext cx="2836426" cy="280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Merriweather"/>
              <a:buNone/>
            </a:pPr>
            <a:r>
              <a:rPr lang="en-US" sz="17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Calculate Taxable Income</a:t>
            </a:r>
            <a:endParaRPr sz="1750" b="0" i="0" u="none" strike="noStrike" cap="none"/>
          </a:p>
        </p:txBody>
      </p:sp>
      <p:sp>
        <p:nvSpPr>
          <p:cNvPr id="176" name="Google Shape;176;p6"/>
          <p:cNvSpPr/>
          <p:nvPr/>
        </p:nvSpPr>
        <p:spPr>
          <a:xfrm>
            <a:off x="6302335" y="2481262"/>
            <a:ext cx="3479125" cy="844153"/>
          </a:xfrm>
          <a:prstGeom prst="roundRect">
            <a:avLst>
              <a:gd name="adj" fmla="val 8939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6"/>
          <p:cNvSpPr/>
          <p:nvPr/>
        </p:nvSpPr>
        <p:spPr>
          <a:xfrm>
            <a:off x="6293406" y="2481262"/>
            <a:ext cx="3496985" cy="844153"/>
          </a:xfrm>
          <a:prstGeom prst="roundRect">
            <a:avLst>
              <a:gd name="adj" fmla="val 3192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6"/>
          <p:cNvSpPr/>
          <p:nvPr/>
        </p:nvSpPr>
        <p:spPr>
          <a:xfrm>
            <a:off x="6472952" y="2615922"/>
            <a:ext cx="3137892" cy="5748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Consolas"/>
              <a:buNone/>
            </a:pPr>
            <a:r>
              <a:rPr lang="en-US" sz="1400" b="0" i="0" u="none" strike="noStrike" cap="none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taxable_income = annual_income - deductions;</a:t>
            </a:r>
            <a:endParaRPr sz="1400" b="0" i="0" u="none" strike="noStrike" cap="none"/>
          </a:p>
        </p:txBody>
      </p:sp>
      <p:sp>
        <p:nvSpPr>
          <p:cNvPr id="179" name="Google Shape;179;p6"/>
          <p:cNvSpPr/>
          <p:nvPr/>
        </p:nvSpPr>
        <p:spPr>
          <a:xfrm>
            <a:off x="10148175" y="1811425"/>
            <a:ext cx="4212600" cy="5437500"/>
          </a:xfrm>
          <a:prstGeom prst="roundRect">
            <a:avLst>
              <a:gd name="adj" fmla="val 1958"/>
            </a:avLst>
          </a:prstGeom>
          <a:solidFill>
            <a:srgbClr val="003180"/>
          </a:solidFill>
          <a:ln w="95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6"/>
          <p:cNvSpPr/>
          <p:nvPr/>
        </p:nvSpPr>
        <p:spPr>
          <a:xfrm>
            <a:off x="10335339" y="1998583"/>
            <a:ext cx="2245638" cy="2806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Merriweather"/>
              <a:buNone/>
            </a:pPr>
            <a:r>
              <a:rPr lang="en-US" sz="17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Apply Tax Rates</a:t>
            </a:r>
            <a:endParaRPr sz="1750" b="0" i="0" u="none" strike="noStrike" cap="none"/>
          </a:p>
        </p:txBody>
      </p:sp>
      <p:sp>
        <p:nvSpPr>
          <p:cNvPr id="181" name="Google Shape;181;p6"/>
          <p:cNvSpPr/>
          <p:nvPr/>
        </p:nvSpPr>
        <p:spPr>
          <a:xfrm>
            <a:off x="10250200" y="2633650"/>
            <a:ext cx="3959400" cy="3504300"/>
          </a:xfrm>
          <a:prstGeom prst="roundRect">
            <a:avLst>
              <a:gd name="adj" fmla="val 771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6"/>
          <p:cNvSpPr/>
          <p:nvPr/>
        </p:nvSpPr>
        <p:spPr>
          <a:xfrm>
            <a:off x="10335339" y="2920725"/>
            <a:ext cx="4210361" cy="358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Consolas"/>
              <a:buNone/>
            </a:pP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if (</a:t>
            </a:r>
            <a:r>
              <a:rPr lang="en-US" sz="14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taxable_income</a:t>
            </a: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400" b="0" i="0" u="none" strike="noStrike" cap="none" dirty="0" smtClean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&lt; </a:t>
            </a: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100000)</a:t>
            </a:r>
            <a:endParaRPr sz="1400" b="0" i="0" u="none" strike="noStrike" cap="none" dirty="0"/>
          </a:p>
          <a:p>
            <a:pPr marL="0" marR="0" lvl="0" indent="45720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Consolas"/>
              <a:buNone/>
            </a:pPr>
            <a:r>
              <a:rPr lang="en-US" sz="14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tax_amount</a:t>
            </a: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= 0;</a:t>
            </a:r>
            <a:endParaRPr sz="1400" b="0" i="0" u="none" strike="noStrike" cap="none" dirty="0"/>
          </a:p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Consolas"/>
              <a:buNone/>
            </a:pP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else if (</a:t>
            </a:r>
            <a:r>
              <a:rPr lang="en-US" sz="14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taxable_income</a:t>
            </a: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&lt;= 100000)</a:t>
            </a:r>
            <a:endParaRPr sz="1400" b="0" i="0" u="none" strike="noStrike" cap="none" dirty="0"/>
          </a:p>
          <a:p>
            <a:pPr marL="0" marR="0" lvl="0" indent="45720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Consolas"/>
              <a:buNone/>
            </a:pPr>
            <a:r>
              <a:rPr lang="en-US" sz="14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tax_amount</a:t>
            </a: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14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taxable_income</a:t>
            </a: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* 0.2;</a:t>
            </a:r>
            <a:endParaRPr sz="1400" b="0" i="0" u="none" strike="noStrike" cap="none" dirty="0"/>
          </a:p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Consolas"/>
              <a:buNone/>
            </a:pP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else if (</a:t>
            </a:r>
            <a:r>
              <a:rPr lang="en-US" sz="14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taxable_income</a:t>
            </a: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&lt;= 500000)</a:t>
            </a:r>
            <a:endParaRPr sz="1400" b="0" i="0" u="none" strike="noStrike" cap="none" dirty="0"/>
          </a:p>
          <a:p>
            <a:pPr marL="0" marR="0" lvl="0" indent="45720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Consolas"/>
              <a:buNone/>
            </a:pPr>
            <a:r>
              <a:rPr lang="en-US" sz="14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tax_amount</a:t>
            </a: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14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taxable_income</a:t>
            </a: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* 0.3;</a:t>
            </a:r>
            <a:endParaRPr sz="1400" b="0" i="0" u="none" strike="noStrike" cap="none" dirty="0"/>
          </a:p>
          <a:p>
            <a:pPr marL="0" marR="0" lvl="0" indent="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Consolas"/>
              <a:buNone/>
            </a:pP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els</a:t>
            </a:r>
            <a:r>
              <a:rPr lang="en-US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e</a:t>
            </a:r>
            <a:endParaRPr sz="1400" b="0" i="0" u="none" strike="noStrike" cap="none" dirty="0"/>
          </a:p>
          <a:p>
            <a:pPr marL="0" marR="0" lvl="0" indent="457200" algn="l" rtl="0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400"/>
              <a:buFont typeface="Consolas"/>
              <a:buNone/>
            </a:pPr>
            <a:r>
              <a:rPr lang="en-US" sz="14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tax_amount</a:t>
            </a: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= </a:t>
            </a:r>
            <a:r>
              <a:rPr lang="en-US" sz="14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taxable_income</a:t>
            </a:r>
            <a:r>
              <a:rPr lang="en-US" sz="14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* 0.5;</a:t>
            </a:r>
            <a:endParaRPr sz="1400" b="0" i="0" u="none" strike="noStrike" cap="none" dirty="0"/>
          </a:p>
        </p:txBody>
      </p:sp>
      <p:sp>
        <p:nvSpPr>
          <p:cNvPr id="183" name="Google Shape;183;p6"/>
          <p:cNvSpPr/>
          <p:nvPr/>
        </p:nvSpPr>
        <p:spPr>
          <a:xfrm>
            <a:off x="12845500" y="7752300"/>
            <a:ext cx="1666800" cy="423300"/>
          </a:xfrm>
          <a:prstGeom prst="rect">
            <a:avLst/>
          </a:prstGeom>
          <a:solidFill>
            <a:srgbClr val="0A151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7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7"/>
          <p:cNvSpPr/>
          <p:nvPr/>
        </p:nvSpPr>
        <p:spPr>
          <a:xfrm>
            <a:off x="863798" y="1025485"/>
            <a:ext cx="7416403" cy="1542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lang="en-US" sz="485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Code Breakdown: Output</a:t>
            </a:r>
            <a:endParaRPr sz="4850" b="0" i="0" u="none" strike="noStrike" cap="none"/>
          </a:p>
        </p:txBody>
      </p:sp>
      <p:pic>
        <p:nvPicPr>
          <p:cNvPr id="191" name="Google Shape;191;p7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3798" y="2938224"/>
            <a:ext cx="616982" cy="616982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7"/>
          <p:cNvSpPr/>
          <p:nvPr/>
        </p:nvSpPr>
        <p:spPr>
          <a:xfrm>
            <a:off x="863798" y="3649623"/>
            <a:ext cx="30855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Formatting using iom</a:t>
            </a:r>
            <a:r>
              <a:rPr lang="en-US" sz="240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anip</a:t>
            </a:r>
            <a:endParaRPr sz="2400" b="0" i="0" u="none" strike="noStrike" cap="none"/>
          </a:p>
        </p:txBody>
      </p:sp>
      <p:sp>
        <p:nvSpPr>
          <p:cNvPr id="193" name="Google Shape;193;p7"/>
          <p:cNvSpPr/>
          <p:nvPr/>
        </p:nvSpPr>
        <p:spPr>
          <a:xfrm>
            <a:off x="863798" y="4465201"/>
            <a:ext cx="3523059" cy="1159669"/>
          </a:xfrm>
          <a:prstGeom prst="roundRect">
            <a:avLst>
              <a:gd name="adj" fmla="val 8940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7"/>
          <p:cNvSpPr/>
          <p:nvPr/>
        </p:nvSpPr>
        <p:spPr>
          <a:xfrm>
            <a:off x="851535" y="4465201"/>
            <a:ext cx="3547586" cy="1159669"/>
          </a:xfrm>
          <a:prstGeom prst="roundRect">
            <a:avLst>
              <a:gd name="adj" fmla="val 3193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7"/>
          <p:cNvSpPr/>
          <p:nvPr/>
        </p:nvSpPr>
        <p:spPr>
          <a:xfrm>
            <a:off x="1098352" y="4650224"/>
            <a:ext cx="3053953" cy="78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Consolas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cout &lt;&lt; fixed &lt;&lt; setprecision(2);</a:t>
            </a:r>
            <a:endParaRPr sz="1900" b="0" i="0" u="none" strike="noStrike" cap="none"/>
          </a:p>
        </p:txBody>
      </p:sp>
      <p:pic>
        <p:nvPicPr>
          <p:cNvPr id="196" name="Google Shape;196;p7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757023" y="2938224"/>
            <a:ext cx="616982" cy="616982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7"/>
          <p:cNvSpPr/>
          <p:nvPr/>
        </p:nvSpPr>
        <p:spPr>
          <a:xfrm>
            <a:off x="4757023" y="3802023"/>
            <a:ext cx="3085386" cy="385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Display Results</a:t>
            </a:r>
            <a:endParaRPr sz="2400" b="0" i="0" u="none" strike="noStrike" cap="none"/>
          </a:p>
        </p:txBody>
      </p:sp>
      <p:sp>
        <p:nvSpPr>
          <p:cNvPr id="198" name="Google Shape;198;p7"/>
          <p:cNvSpPr/>
          <p:nvPr/>
        </p:nvSpPr>
        <p:spPr>
          <a:xfrm>
            <a:off x="4757023" y="4465201"/>
            <a:ext cx="3523178" cy="2738914"/>
          </a:xfrm>
          <a:prstGeom prst="roundRect">
            <a:avLst>
              <a:gd name="adj" fmla="val 3785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7"/>
          <p:cNvSpPr/>
          <p:nvPr/>
        </p:nvSpPr>
        <p:spPr>
          <a:xfrm>
            <a:off x="4744760" y="4465201"/>
            <a:ext cx="3547705" cy="2738914"/>
          </a:xfrm>
          <a:prstGeom prst="roundRect">
            <a:avLst>
              <a:gd name="adj" fmla="val 1352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7"/>
          <p:cNvSpPr/>
          <p:nvPr/>
        </p:nvSpPr>
        <p:spPr>
          <a:xfrm>
            <a:off x="4991576" y="4465201"/>
            <a:ext cx="3054000" cy="301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Consolas"/>
              <a:buNone/>
            </a:pPr>
            <a:r>
              <a:rPr lang="en-US" sz="19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cout</a:t>
            </a:r>
            <a:r>
              <a:rPr lang="en-US" sz="19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&lt;&lt; "Taxable Income: " &lt;&lt; </a:t>
            </a:r>
            <a:r>
              <a:rPr lang="en-US" sz="19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taxable_income</a:t>
            </a:r>
            <a:r>
              <a:rPr lang="en-US" sz="19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&lt;&lt; </a:t>
            </a:r>
            <a:r>
              <a:rPr lang="en-US" sz="19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endl</a:t>
            </a:r>
            <a:r>
              <a:rPr lang="en-US" sz="19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900" b="0" i="0" u="none" strike="noStrike" cap="none" dirty="0"/>
          </a:p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Consolas"/>
              <a:buNone/>
            </a:pPr>
            <a:r>
              <a:rPr lang="en-US" sz="19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cout</a:t>
            </a:r>
            <a:r>
              <a:rPr lang="en-US" sz="19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&lt;&lt; "Tax Amount: " &lt;&lt; </a:t>
            </a:r>
            <a:r>
              <a:rPr lang="en-US" sz="19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tax_amount</a:t>
            </a:r>
            <a:r>
              <a:rPr lang="en-US" sz="19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 &lt;&lt; </a:t>
            </a:r>
            <a:r>
              <a:rPr lang="en-US" sz="1900" b="0" i="0" u="none" strike="noStrike" cap="none" dirty="0" err="1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endl</a:t>
            </a:r>
            <a:r>
              <a:rPr lang="en-US" sz="1900" b="0" i="0" u="none" strike="noStrike" cap="none" dirty="0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900" b="0" i="0" u="none" strike="noStrike" cap="none" dirty="0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2a5196b46b7_1_36"/>
          <p:cNvSpPr/>
          <p:nvPr/>
        </p:nvSpPr>
        <p:spPr>
          <a:xfrm>
            <a:off x="863798" y="2203847"/>
            <a:ext cx="11335200" cy="77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lang="en-US" sz="485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Output Formatting: Achieving Clarity</a:t>
            </a:r>
            <a:endParaRPr sz="4850" b="0" i="0" u="none" strike="noStrike" cap="none"/>
          </a:p>
        </p:txBody>
      </p:sp>
      <p:sp>
        <p:nvSpPr>
          <p:cNvPr id="207" name="Google Shape;207;g2a5196b46b7_1_36"/>
          <p:cNvSpPr/>
          <p:nvPr/>
        </p:nvSpPr>
        <p:spPr>
          <a:xfrm>
            <a:off x="863798" y="3592116"/>
            <a:ext cx="35625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Purpose of setprecision</a:t>
            </a:r>
            <a:endParaRPr sz="2400" b="0" i="0" u="none" strike="noStrike" cap="none"/>
          </a:p>
        </p:txBody>
      </p:sp>
      <p:sp>
        <p:nvSpPr>
          <p:cNvPr id="208" name="Google Shape;208;g2a5196b46b7_1_36"/>
          <p:cNvSpPr/>
          <p:nvPr/>
        </p:nvSpPr>
        <p:spPr>
          <a:xfrm>
            <a:off x="863798" y="4224457"/>
            <a:ext cx="3898800" cy="15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setprecision() ensures numbers like 1700000 are displayed as 1700000.00, improving readability.</a:t>
            </a:r>
            <a:endParaRPr sz="1900" b="0" i="0" u="none" strike="noStrike" cap="none"/>
          </a:p>
        </p:txBody>
      </p:sp>
      <p:sp>
        <p:nvSpPr>
          <p:cNvPr id="209" name="Google Shape;209;g2a5196b46b7_1_36"/>
          <p:cNvSpPr/>
          <p:nvPr/>
        </p:nvSpPr>
        <p:spPr>
          <a:xfrm>
            <a:off x="5372576" y="3592116"/>
            <a:ext cx="3557700" cy="38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Implementation in C++</a:t>
            </a:r>
            <a:endParaRPr sz="2400" b="0" i="0" u="none" strike="noStrike" cap="none"/>
          </a:p>
        </p:txBody>
      </p:sp>
      <p:sp>
        <p:nvSpPr>
          <p:cNvPr id="210" name="Google Shape;210;g2a5196b46b7_1_36"/>
          <p:cNvSpPr/>
          <p:nvPr/>
        </p:nvSpPr>
        <p:spPr>
          <a:xfrm>
            <a:off x="5360313" y="4255294"/>
            <a:ext cx="3923400" cy="1159800"/>
          </a:xfrm>
          <a:prstGeom prst="roundRect">
            <a:avLst>
              <a:gd name="adj" fmla="val 3193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g2a5196b46b7_1_36"/>
          <p:cNvSpPr/>
          <p:nvPr/>
        </p:nvSpPr>
        <p:spPr>
          <a:xfrm>
            <a:off x="5607129" y="4440317"/>
            <a:ext cx="3429900" cy="7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Consolas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cout &lt;&lt; fixed &lt;&lt; setprecision(2);</a:t>
            </a:r>
            <a:endParaRPr sz="1900" b="0" i="0" u="none" strike="noStrike" cap="none"/>
          </a:p>
        </p:txBody>
      </p:sp>
      <p:sp>
        <p:nvSpPr>
          <p:cNvPr id="212" name="Google Shape;212;g2a5196b46b7_1_36"/>
          <p:cNvSpPr/>
          <p:nvPr/>
        </p:nvSpPr>
        <p:spPr>
          <a:xfrm>
            <a:off x="9881354" y="3592116"/>
            <a:ext cx="3898800" cy="77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Before and After Formatting</a:t>
            </a:r>
            <a:endParaRPr sz="2400" b="0" i="0" u="none" strike="noStrike" cap="none"/>
          </a:p>
        </p:txBody>
      </p:sp>
      <p:sp>
        <p:nvSpPr>
          <p:cNvPr id="213" name="Google Shape;213;g2a5196b46b7_1_36"/>
          <p:cNvSpPr/>
          <p:nvPr/>
        </p:nvSpPr>
        <p:spPr>
          <a:xfrm>
            <a:off x="9881354" y="4609981"/>
            <a:ext cx="3898800" cy="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Taxable Income: 1700000.00</a:t>
            </a:r>
            <a:endParaRPr sz="1900" b="0" i="0" u="none" strike="noStrike" cap="none"/>
          </a:p>
        </p:txBody>
      </p:sp>
      <p:sp>
        <p:nvSpPr>
          <p:cNvPr id="214" name="Google Shape;214;g2a5196b46b7_1_36"/>
          <p:cNvSpPr/>
          <p:nvPr/>
        </p:nvSpPr>
        <p:spPr>
          <a:xfrm>
            <a:off x="12845500" y="7752300"/>
            <a:ext cx="1666800" cy="423300"/>
          </a:xfrm>
          <a:prstGeom prst="rect">
            <a:avLst/>
          </a:prstGeom>
          <a:solidFill>
            <a:srgbClr val="0A151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4630400" cy="2647236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8"/>
          <p:cNvSpPr/>
          <p:nvPr/>
        </p:nvSpPr>
        <p:spPr>
          <a:xfrm>
            <a:off x="741164" y="3230999"/>
            <a:ext cx="5294471" cy="6617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301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150"/>
              <a:buFont typeface="Merriweather"/>
              <a:buNone/>
            </a:pPr>
            <a:r>
              <a:rPr lang="en-US" sz="415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Example Run</a:t>
            </a:r>
            <a:endParaRPr sz="4150" b="0" i="0" u="none" strike="noStrike" cap="none"/>
          </a:p>
        </p:txBody>
      </p:sp>
      <p:sp>
        <p:nvSpPr>
          <p:cNvPr id="222" name="Google Shape;222;p8"/>
          <p:cNvSpPr/>
          <p:nvPr/>
        </p:nvSpPr>
        <p:spPr>
          <a:xfrm>
            <a:off x="741164" y="4316254"/>
            <a:ext cx="6415207" cy="698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5500"/>
              <a:buFont typeface="Merriweather"/>
              <a:buNone/>
            </a:pPr>
            <a:r>
              <a:rPr lang="en-US" sz="55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2,000,000</a:t>
            </a:r>
            <a:endParaRPr sz="5500" b="0" i="0" u="none" strike="noStrike" cap="none"/>
          </a:p>
        </p:txBody>
      </p:sp>
      <p:sp>
        <p:nvSpPr>
          <p:cNvPr id="223" name="Google Shape;223;p8"/>
          <p:cNvSpPr/>
          <p:nvPr/>
        </p:nvSpPr>
        <p:spPr>
          <a:xfrm>
            <a:off x="2625090" y="5279708"/>
            <a:ext cx="2647236" cy="330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erriweather"/>
              <a:buNone/>
            </a:pPr>
            <a:r>
              <a:rPr lang="en-US" sz="20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Annual Income</a:t>
            </a:r>
            <a:endParaRPr sz="2050" b="0" i="0" u="none" strike="noStrike" cap="none"/>
          </a:p>
        </p:txBody>
      </p:sp>
      <p:sp>
        <p:nvSpPr>
          <p:cNvPr id="224" name="Google Shape;224;p8"/>
          <p:cNvSpPr/>
          <p:nvPr/>
        </p:nvSpPr>
        <p:spPr>
          <a:xfrm>
            <a:off x="7474029" y="4316254"/>
            <a:ext cx="6415207" cy="698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5500"/>
              <a:buFont typeface="Merriweather"/>
              <a:buNone/>
            </a:pPr>
            <a:r>
              <a:rPr lang="en-US" sz="55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300,000</a:t>
            </a:r>
            <a:endParaRPr sz="5500" b="0" i="0" u="none" strike="noStrike" cap="none"/>
          </a:p>
        </p:txBody>
      </p:sp>
      <p:sp>
        <p:nvSpPr>
          <p:cNvPr id="225" name="Google Shape;225;p8"/>
          <p:cNvSpPr/>
          <p:nvPr/>
        </p:nvSpPr>
        <p:spPr>
          <a:xfrm>
            <a:off x="9357955" y="5279708"/>
            <a:ext cx="2647236" cy="330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erriweather"/>
              <a:buNone/>
            </a:pPr>
            <a:r>
              <a:rPr lang="en-US" sz="20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Deductions</a:t>
            </a:r>
            <a:endParaRPr sz="2050" b="0" i="0" u="none" strike="noStrike" cap="none"/>
          </a:p>
        </p:txBody>
      </p:sp>
      <p:sp>
        <p:nvSpPr>
          <p:cNvPr id="226" name="Google Shape;226;p8"/>
          <p:cNvSpPr/>
          <p:nvPr/>
        </p:nvSpPr>
        <p:spPr>
          <a:xfrm>
            <a:off x="741164" y="6351627"/>
            <a:ext cx="6415207" cy="698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5500"/>
              <a:buFont typeface="Merriweather"/>
              <a:buNone/>
            </a:pPr>
            <a:r>
              <a:rPr lang="en-US" sz="55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1,700,000.00</a:t>
            </a:r>
            <a:endParaRPr sz="5500" b="0" i="0" u="none" strike="noStrike" cap="none"/>
          </a:p>
        </p:txBody>
      </p:sp>
      <p:sp>
        <p:nvSpPr>
          <p:cNvPr id="227" name="Google Shape;227;p8"/>
          <p:cNvSpPr/>
          <p:nvPr/>
        </p:nvSpPr>
        <p:spPr>
          <a:xfrm>
            <a:off x="2625090" y="7315081"/>
            <a:ext cx="2647236" cy="330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erriweather"/>
              <a:buNone/>
            </a:pPr>
            <a:r>
              <a:rPr lang="en-US" sz="20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Taxable Income</a:t>
            </a:r>
            <a:endParaRPr sz="2050" b="0" i="0" u="none" strike="noStrike" cap="none"/>
          </a:p>
        </p:txBody>
      </p:sp>
      <p:sp>
        <p:nvSpPr>
          <p:cNvPr id="228" name="Google Shape;228;p8"/>
          <p:cNvSpPr/>
          <p:nvPr/>
        </p:nvSpPr>
        <p:spPr>
          <a:xfrm>
            <a:off x="7474029" y="6351627"/>
            <a:ext cx="6415207" cy="6987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5500"/>
              <a:buFont typeface="Merriweather"/>
              <a:buNone/>
            </a:pPr>
            <a:r>
              <a:rPr lang="en-US" sz="55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850,000.00</a:t>
            </a:r>
            <a:endParaRPr sz="5500" b="0" i="0" u="none" strike="noStrike" cap="none"/>
          </a:p>
        </p:txBody>
      </p:sp>
      <p:sp>
        <p:nvSpPr>
          <p:cNvPr id="229" name="Google Shape;229;p8"/>
          <p:cNvSpPr/>
          <p:nvPr/>
        </p:nvSpPr>
        <p:spPr>
          <a:xfrm>
            <a:off x="9357955" y="7315081"/>
            <a:ext cx="2647236" cy="330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6829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050"/>
              <a:buFont typeface="Merriweather"/>
              <a:buNone/>
            </a:pPr>
            <a:r>
              <a:rPr lang="en-US" sz="20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Tax Amount</a:t>
            </a:r>
            <a:endParaRPr sz="2050" b="0" i="0" u="none" strike="noStrike" cap="none"/>
          </a:p>
        </p:txBody>
      </p:sp>
      <p:sp>
        <p:nvSpPr>
          <p:cNvPr id="230" name="Google Shape;230;p8"/>
          <p:cNvSpPr/>
          <p:nvPr/>
        </p:nvSpPr>
        <p:spPr>
          <a:xfrm>
            <a:off x="12845500" y="7752300"/>
            <a:ext cx="1666800" cy="423300"/>
          </a:xfrm>
          <a:prstGeom prst="rect">
            <a:avLst/>
          </a:prstGeom>
          <a:solidFill>
            <a:srgbClr val="0A151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9"/>
          <p:cNvSpPr/>
          <p:nvPr/>
        </p:nvSpPr>
        <p:spPr>
          <a:xfrm>
            <a:off x="783193" y="615672"/>
            <a:ext cx="5594985" cy="699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400"/>
              <a:buFont typeface="Merriweather"/>
              <a:buNone/>
            </a:pPr>
            <a:r>
              <a:rPr lang="en-US" sz="4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Key Learnings</a:t>
            </a:r>
            <a:endParaRPr sz="4400" b="0" i="0" u="none" strike="noStrike" cap="none"/>
          </a:p>
        </p:txBody>
      </p:sp>
      <p:sp>
        <p:nvSpPr>
          <p:cNvPr id="237" name="Google Shape;237;p9"/>
          <p:cNvSpPr/>
          <p:nvPr/>
        </p:nvSpPr>
        <p:spPr>
          <a:xfrm>
            <a:off x="783193" y="1762482"/>
            <a:ext cx="1632942" cy="1289447"/>
          </a:xfrm>
          <a:prstGeom prst="roundRect">
            <a:avLst>
              <a:gd name="adj" fmla="val 7290"/>
            </a:avLst>
          </a:prstGeom>
          <a:solidFill>
            <a:srgbClr val="003180"/>
          </a:solidFill>
          <a:ln w="95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9"/>
          <p:cNvSpPr/>
          <p:nvPr/>
        </p:nvSpPr>
        <p:spPr>
          <a:xfrm>
            <a:off x="1014532" y="2183368"/>
            <a:ext cx="123111" cy="44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erriweather"/>
              <a:buNone/>
            </a:pPr>
            <a:r>
              <a:rPr lang="en-US" sz="22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sz="2200" b="0" i="0" u="none" strike="noStrike" cap="none"/>
          </a:p>
        </p:txBody>
      </p:sp>
      <p:sp>
        <p:nvSpPr>
          <p:cNvPr id="239" name="Google Shape;239;p9"/>
          <p:cNvSpPr/>
          <p:nvPr/>
        </p:nvSpPr>
        <p:spPr>
          <a:xfrm>
            <a:off x="2639854" y="1986201"/>
            <a:ext cx="2797493" cy="349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erriweather"/>
              <a:buNone/>
            </a:pPr>
            <a:r>
              <a:rPr lang="en-US" sz="22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Input Validation</a:t>
            </a:r>
            <a:endParaRPr sz="2200" b="0" i="0" u="none" strike="noStrike" cap="none"/>
          </a:p>
        </p:txBody>
      </p:sp>
      <p:sp>
        <p:nvSpPr>
          <p:cNvPr id="240" name="Google Shape;240;p9"/>
          <p:cNvSpPr/>
          <p:nvPr/>
        </p:nvSpPr>
        <p:spPr>
          <a:xfrm>
            <a:off x="2668819" y="2483319"/>
            <a:ext cx="6306622" cy="358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Merriweather"/>
              <a:buNone/>
            </a:pPr>
            <a:r>
              <a:rPr lang="en-US" sz="175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Ensuring valid input data is crucial for program accuracy.</a:t>
            </a:r>
            <a:endParaRPr sz="1750" b="0" i="0" u="none" strike="noStrike" cap="none" dirty="0"/>
          </a:p>
        </p:txBody>
      </p:sp>
      <p:sp>
        <p:nvSpPr>
          <p:cNvPr id="241" name="Google Shape;241;p9"/>
          <p:cNvSpPr/>
          <p:nvPr/>
        </p:nvSpPr>
        <p:spPr>
          <a:xfrm>
            <a:off x="2527935" y="3036689"/>
            <a:ext cx="11207472" cy="15240"/>
          </a:xfrm>
          <a:prstGeom prst="roundRect">
            <a:avLst>
              <a:gd name="adj" fmla="val 616776"/>
            </a:avLst>
          </a:prstGeom>
          <a:solidFill>
            <a:srgbClr val="194A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9"/>
          <p:cNvSpPr/>
          <p:nvPr/>
        </p:nvSpPr>
        <p:spPr>
          <a:xfrm>
            <a:off x="783193" y="3163729"/>
            <a:ext cx="3266003" cy="1289447"/>
          </a:xfrm>
          <a:prstGeom prst="roundRect">
            <a:avLst>
              <a:gd name="adj" fmla="val 7290"/>
            </a:avLst>
          </a:prstGeom>
          <a:solidFill>
            <a:srgbClr val="003180"/>
          </a:solidFill>
          <a:ln w="95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9"/>
          <p:cNvSpPr/>
          <p:nvPr/>
        </p:nvSpPr>
        <p:spPr>
          <a:xfrm>
            <a:off x="1014532" y="3584615"/>
            <a:ext cx="167283" cy="44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erriweather"/>
              <a:buNone/>
            </a:pPr>
            <a:r>
              <a:rPr lang="en-US" sz="22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sz="2200" b="0" i="0" u="none" strike="noStrike" cap="none"/>
          </a:p>
        </p:txBody>
      </p:sp>
      <p:sp>
        <p:nvSpPr>
          <p:cNvPr id="244" name="Google Shape;244;p9"/>
          <p:cNvSpPr/>
          <p:nvPr/>
        </p:nvSpPr>
        <p:spPr>
          <a:xfrm>
            <a:off x="4265176" y="3387447"/>
            <a:ext cx="3266003" cy="4614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erriweather"/>
              <a:buNone/>
            </a:pPr>
            <a:r>
              <a:rPr lang="en-US" sz="220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Conditional Statements</a:t>
            </a:r>
            <a:endParaRPr sz="2200" b="0" i="0" u="none" strike="noStrike" cap="none" dirty="0"/>
          </a:p>
        </p:txBody>
      </p:sp>
      <p:sp>
        <p:nvSpPr>
          <p:cNvPr id="245" name="Google Shape;245;p9"/>
          <p:cNvSpPr/>
          <p:nvPr/>
        </p:nvSpPr>
        <p:spPr>
          <a:xfrm>
            <a:off x="4862945" y="4072651"/>
            <a:ext cx="7466096" cy="1568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Merriweather"/>
              <a:buNone/>
            </a:pPr>
            <a:r>
              <a:rPr lang="en-US" sz="175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Conditional statements (if, else if, else) are used to control program flow.</a:t>
            </a:r>
            <a:endParaRPr sz="1750" b="0" i="0" u="none" strike="noStrike" cap="none" dirty="0"/>
          </a:p>
        </p:txBody>
      </p:sp>
      <p:sp>
        <p:nvSpPr>
          <p:cNvPr id="246" name="Google Shape;246;p9"/>
          <p:cNvSpPr/>
          <p:nvPr/>
        </p:nvSpPr>
        <p:spPr>
          <a:xfrm>
            <a:off x="4160996" y="4437936"/>
            <a:ext cx="9574411" cy="15240"/>
          </a:xfrm>
          <a:prstGeom prst="roundRect">
            <a:avLst>
              <a:gd name="adj" fmla="val 616776"/>
            </a:avLst>
          </a:prstGeom>
          <a:solidFill>
            <a:srgbClr val="194A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9"/>
          <p:cNvSpPr/>
          <p:nvPr/>
        </p:nvSpPr>
        <p:spPr>
          <a:xfrm>
            <a:off x="783193" y="4564975"/>
            <a:ext cx="4898946" cy="1289447"/>
          </a:xfrm>
          <a:prstGeom prst="roundRect">
            <a:avLst>
              <a:gd name="adj" fmla="val 7290"/>
            </a:avLst>
          </a:prstGeom>
          <a:solidFill>
            <a:srgbClr val="003180"/>
          </a:solidFill>
          <a:ln w="95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9"/>
          <p:cNvSpPr/>
          <p:nvPr/>
        </p:nvSpPr>
        <p:spPr>
          <a:xfrm>
            <a:off x="1014532" y="4985861"/>
            <a:ext cx="156686" cy="44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erriweather"/>
              <a:buNone/>
            </a:pPr>
            <a:r>
              <a:rPr lang="en-US" sz="22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sz="2200" b="0" i="0" u="none" strike="noStrike" cap="none"/>
          </a:p>
        </p:txBody>
      </p:sp>
      <p:sp>
        <p:nvSpPr>
          <p:cNvPr id="249" name="Google Shape;249;p9"/>
          <p:cNvSpPr/>
          <p:nvPr/>
        </p:nvSpPr>
        <p:spPr>
          <a:xfrm>
            <a:off x="5793939" y="4788694"/>
            <a:ext cx="3681532" cy="3720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erriweather"/>
              <a:buNone/>
            </a:pPr>
            <a:r>
              <a:rPr lang="en-US" sz="22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Function Implementation</a:t>
            </a:r>
            <a:endParaRPr sz="2200" b="0" i="0" u="none" strike="noStrike" cap="none"/>
          </a:p>
        </p:txBody>
      </p:sp>
      <p:sp>
        <p:nvSpPr>
          <p:cNvPr id="250" name="Google Shape;250;p9"/>
          <p:cNvSpPr/>
          <p:nvPr/>
        </p:nvSpPr>
        <p:spPr>
          <a:xfrm>
            <a:off x="5905857" y="5272564"/>
            <a:ext cx="7118152" cy="358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Merriweather"/>
              <a:buNone/>
            </a:pPr>
            <a:r>
              <a:rPr lang="en-US" sz="175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Functions group related code for reusability and maintainability.</a:t>
            </a:r>
            <a:endParaRPr sz="1750" b="0" i="0" u="none" strike="noStrike" cap="none" dirty="0"/>
          </a:p>
        </p:txBody>
      </p:sp>
      <p:sp>
        <p:nvSpPr>
          <p:cNvPr id="251" name="Google Shape;251;p9"/>
          <p:cNvSpPr/>
          <p:nvPr/>
        </p:nvSpPr>
        <p:spPr>
          <a:xfrm>
            <a:off x="5793938" y="5839182"/>
            <a:ext cx="7941469" cy="15240"/>
          </a:xfrm>
          <a:prstGeom prst="roundRect">
            <a:avLst>
              <a:gd name="adj" fmla="val 616776"/>
            </a:avLst>
          </a:prstGeom>
          <a:solidFill>
            <a:srgbClr val="194A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9"/>
          <p:cNvSpPr/>
          <p:nvPr/>
        </p:nvSpPr>
        <p:spPr>
          <a:xfrm>
            <a:off x="783193" y="5966223"/>
            <a:ext cx="6532007" cy="1580206"/>
          </a:xfrm>
          <a:prstGeom prst="roundRect">
            <a:avLst>
              <a:gd name="adj" fmla="val 5705"/>
            </a:avLst>
          </a:prstGeom>
          <a:solidFill>
            <a:srgbClr val="003180"/>
          </a:solidFill>
          <a:ln w="95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"/>
          <p:cNvSpPr/>
          <p:nvPr/>
        </p:nvSpPr>
        <p:spPr>
          <a:xfrm>
            <a:off x="1014532" y="6566178"/>
            <a:ext cx="180142" cy="44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909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erriweather"/>
              <a:buNone/>
            </a:pPr>
            <a:r>
              <a:rPr lang="en-US" sz="22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4</a:t>
            </a:r>
            <a:endParaRPr sz="2200" b="0" i="0" u="none" strike="noStrike" cap="none"/>
          </a:p>
        </p:txBody>
      </p:sp>
      <p:sp>
        <p:nvSpPr>
          <p:cNvPr id="254" name="Google Shape;254;p9"/>
          <p:cNvSpPr/>
          <p:nvPr/>
        </p:nvSpPr>
        <p:spPr>
          <a:xfrm>
            <a:off x="7538918" y="6189940"/>
            <a:ext cx="2797493" cy="349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200"/>
              <a:buFont typeface="Merriweather"/>
              <a:buNone/>
            </a:pPr>
            <a:r>
              <a:rPr lang="en-US" sz="22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Output Formatting</a:t>
            </a:r>
            <a:endParaRPr sz="2200" b="0" i="0" u="none" strike="noStrike" cap="none"/>
          </a:p>
        </p:txBody>
      </p:sp>
      <p:sp>
        <p:nvSpPr>
          <p:cNvPr id="255" name="Google Shape;255;p9"/>
          <p:cNvSpPr/>
          <p:nvPr/>
        </p:nvSpPr>
        <p:spPr>
          <a:xfrm>
            <a:off x="7538918" y="6673810"/>
            <a:ext cx="6084570" cy="716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750"/>
              <a:buFont typeface="Merriweather"/>
              <a:buNone/>
            </a:pPr>
            <a:r>
              <a:rPr lang="en-US" sz="17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Proper formatting enhances readability and visual appeal.</a:t>
            </a:r>
            <a:endParaRPr sz="1750" b="0" i="0" u="none" strike="noStrike" cap="none"/>
          </a:p>
        </p:txBody>
      </p:sp>
      <p:sp>
        <p:nvSpPr>
          <p:cNvPr id="256" name="Google Shape;256;p9"/>
          <p:cNvSpPr/>
          <p:nvPr/>
        </p:nvSpPr>
        <p:spPr>
          <a:xfrm>
            <a:off x="12845500" y="7752300"/>
            <a:ext cx="1666800" cy="423300"/>
          </a:xfrm>
          <a:prstGeom prst="rect">
            <a:avLst/>
          </a:prstGeom>
          <a:solidFill>
            <a:srgbClr val="0A151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7" name="Google Shape;287;p10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10"/>
          <p:cNvSpPr/>
          <p:nvPr/>
        </p:nvSpPr>
        <p:spPr>
          <a:xfrm>
            <a:off x="557048" y="2112579"/>
            <a:ext cx="6831724" cy="2701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lang="en-US" sz="4850" b="0" i="0" u="none" strike="noStrike" cap="none" dirty="0" smtClean="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   Any</a:t>
            </a:r>
          </a:p>
          <a:p>
            <a:pPr marL="0" marR="0" lvl="0" indent="0" algn="l" rtl="0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lang="en-US" sz="4850" dirty="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4850" dirty="0" smtClean="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              </a:t>
            </a:r>
            <a:r>
              <a:rPr lang="en-US" sz="4850" b="0" i="0" u="none" strike="noStrike" cap="none" dirty="0" smtClean="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Questions</a:t>
            </a:r>
            <a:r>
              <a:rPr lang="en-US" sz="4850" b="0" i="0" u="none" strike="noStrike" cap="none" dirty="0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?</a:t>
            </a:r>
            <a:endParaRPr sz="4850" b="0" i="0" u="none" strike="noStrike" cap="none" dirty="0"/>
          </a:p>
        </p:txBody>
      </p:sp>
      <p:sp>
        <p:nvSpPr>
          <p:cNvPr id="289" name="Google Shape;289;p10"/>
          <p:cNvSpPr/>
          <p:nvPr/>
        </p:nvSpPr>
        <p:spPr>
          <a:xfrm>
            <a:off x="863798" y="4093250"/>
            <a:ext cx="7416403" cy="1184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>
              <a:lnSpc>
                <a:spcPct val="163157"/>
              </a:lnSpc>
              <a:buClr>
                <a:srgbClr val="E2E6E9"/>
              </a:buClr>
              <a:buSzPts val="1900"/>
            </a:pPr>
            <a:endParaRPr sz="1900" b="0" i="0" u="none" strike="noStrike" cap="non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"/>
          <p:cNvSpPr/>
          <p:nvPr/>
        </p:nvSpPr>
        <p:spPr>
          <a:xfrm>
            <a:off x="863798" y="2203847"/>
            <a:ext cx="10730627" cy="771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lang="en-US" sz="485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Objective: Tax Calculation Program</a:t>
            </a:r>
            <a:endParaRPr sz="4850" b="0" i="0" u="none" strike="noStrike" cap="none"/>
          </a:p>
        </p:txBody>
      </p:sp>
      <p:sp>
        <p:nvSpPr>
          <p:cNvPr id="68" name="Google Shape;68;p2"/>
          <p:cNvSpPr/>
          <p:nvPr/>
        </p:nvSpPr>
        <p:spPr>
          <a:xfrm>
            <a:off x="863798" y="3592116"/>
            <a:ext cx="3896558" cy="385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Calculate Taxable Income</a:t>
            </a:r>
            <a:endParaRPr sz="2400" b="0" i="0" u="none" strike="noStrike" cap="none"/>
          </a:p>
        </p:txBody>
      </p:sp>
      <p:sp>
        <p:nvSpPr>
          <p:cNvPr id="69" name="Google Shape;69;p2"/>
          <p:cNvSpPr/>
          <p:nvPr/>
        </p:nvSpPr>
        <p:spPr>
          <a:xfrm>
            <a:off x="863798" y="4224457"/>
            <a:ext cx="3898940" cy="1184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Determine the taxable income based on annual income and deductions.</a:t>
            </a:r>
            <a:endParaRPr sz="1900" b="0" i="0" u="none" strike="noStrike" cap="none"/>
          </a:p>
        </p:txBody>
      </p:sp>
      <p:sp>
        <p:nvSpPr>
          <p:cNvPr id="70" name="Google Shape;70;p2"/>
          <p:cNvSpPr/>
          <p:nvPr/>
        </p:nvSpPr>
        <p:spPr>
          <a:xfrm>
            <a:off x="5372576" y="3592116"/>
            <a:ext cx="3085386" cy="385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Apply Tax Brackets</a:t>
            </a:r>
            <a:endParaRPr sz="2400" b="0" i="0" u="none" strike="noStrike" cap="none"/>
          </a:p>
        </p:txBody>
      </p:sp>
      <p:sp>
        <p:nvSpPr>
          <p:cNvPr id="71" name="Google Shape;71;p2"/>
          <p:cNvSpPr/>
          <p:nvPr/>
        </p:nvSpPr>
        <p:spPr>
          <a:xfrm>
            <a:off x="5372576" y="4224457"/>
            <a:ext cx="3898940" cy="1184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Implement tax rates based on income levels, defining the tax brackets.</a:t>
            </a:r>
            <a:endParaRPr sz="1900" b="0" i="0" u="none" strike="noStrike" cap="none"/>
          </a:p>
        </p:txBody>
      </p:sp>
      <p:sp>
        <p:nvSpPr>
          <p:cNvPr id="72" name="Google Shape;72;p2"/>
          <p:cNvSpPr/>
          <p:nvPr/>
        </p:nvSpPr>
        <p:spPr>
          <a:xfrm>
            <a:off x="9881354" y="3592116"/>
            <a:ext cx="3830241" cy="385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Learn C++ Fundamentals</a:t>
            </a:r>
            <a:endParaRPr sz="2400" b="0" i="0" u="none" strike="noStrike" cap="none"/>
          </a:p>
        </p:txBody>
      </p:sp>
      <p:sp>
        <p:nvSpPr>
          <p:cNvPr id="73" name="Google Shape;73;p2"/>
          <p:cNvSpPr/>
          <p:nvPr/>
        </p:nvSpPr>
        <p:spPr>
          <a:xfrm>
            <a:off x="9881354" y="4224457"/>
            <a:ext cx="3898940" cy="1579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Master fundamental C++ concepts like input, validation, conditional statements, and functions.</a:t>
            </a:r>
            <a:endParaRPr sz="1900" b="0" i="0" u="none" strike="noStrike" cap="none"/>
          </a:p>
        </p:txBody>
      </p:sp>
      <p:sp>
        <p:nvSpPr>
          <p:cNvPr id="74" name="Google Shape;74;p2"/>
          <p:cNvSpPr/>
          <p:nvPr/>
        </p:nvSpPr>
        <p:spPr>
          <a:xfrm>
            <a:off x="12845500" y="7752300"/>
            <a:ext cx="1666800" cy="423300"/>
          </a:xfrm>
          <a:prstGeom prst="rect">
            <a:avLst/>
          </a:prstGeom>
          <a:solidFill>
            <a:srgbClr val="0A151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3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3"/>
          <p:cNvSpPr/>
          <p:nvPr/>
        </p:nvSpPr>
        <p:spPr>
          <a:xfrm>
            <a:off x="863798" y="1034891"/>
            <a:ext cx="6170771" cy="771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lang="en-US" sz="485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Program Overview</a:t>
            </a:r>
            <a:endParaRPr sz="4850" b="0" i="0" u="none" strike="noStrike" cap="none"/>
          </a:p>
        </p:txBody>
      </p:sp>
      <p:sp>
        <p:nvSpPr>
          <p:cNvPr id="82" name="Google Shape;82;p3"/>
          <p:cNvSpPr/>
          <p:nvPr/>
        </p:nvSpPr>
        <p:spPr>
          <a:xfrm>
            <a:off x="863798" y="2453997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3"/>
          <p:cNvSpPr/>
          <p:nvPr/>
        </p:nvSpPr>
        <p:spPr>
          <a:xfrm>
            <a:off x="1060013" y="2546509"/>
            <a:ext cx="162878" cy="37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900"/>
              <a:buFont typeface="Merriweather"/>
              <a:buNone/>
            </a:pPr>
            <a:r>
              <a:rPr lang="en-US" sz="2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sz="2900" b="0" i="0" u="none" strike="noStrike" cap="none"/>
          </a:p>
        </p:txBody>
      </p:sp>
      <p:sp>
        <p:nvSpPr>
          <p:cNvPr id="84" name="Google Shape;84;p3"/>
          <p:cNvSpPr/>
          <p:nvPr/>
        </p:nvSpPr>
        <p:spPr>
          <a:xfrm>
            <a:off x="1665923" y="2453997"/>
            <a:ext cx="2782729" cy="771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Input and Validation</a:t>
            </a:r>
            <a:endParaRPr sz="2400" b="0" i="0" u="none" strike="noStrike" cap="none"/>
          </a:p>
        </p:txBody>
      </p:sp>
      <p:sp>
        <p:nvSpPr>
          <p:cNvPr id="85" name="Google Shape;85;p3"/>
          <p:cNvSpPr/>
          <p:nvPr/>
        </p:nvSpPr>
        <p:spPr>
          <a:xfrm>
            <a:off x="1665923" y="3373041"/>
            <a:ext cx="2782729" cy="197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program accepts user input for annual income and deductions, ensuring valid positive values.</a:t>
            </a:r>
            <a:endParaRPr sz="1900" b="0" i="0" u="none" strike="noStrike" cap="none"/>
          </a:p>
        </p:txBody>
      </p:sp>
      <p:sp>
        <p:nvSpPr>
          <p:cNvPr id="91" name="Google Shape;91;p3"/>
          <p:cNvSpPr/>
          <p:nvPr/>
        </p:nvSpPr>
        <p:spPr>
          <a:xfrm>
            <a:off x="1037749" y="5964079"/>
            <a:ext cx="207407" cy="37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900"/>
              <a:buFont typeface="Merriweather"/>
              <a:buNone/>
            </a:pPr>
            <a:endParaRPr sz="2900" b="0" i="0" u="none" strike="noStrike" cap="none" dirty="0"/>
          </a:p>
        </p:txBody>
      </p:sp>
      <p:sp>
        <p:nvSpPr>
          <p:cNvPr id="93" name="Google Shape;93;p3"/>
          <p:cNvSpPr/>
          <p:nvPr/>
        </p:nvSpPr>
        <p:spPr>
          <a:xfrm>
            <a:off x="1665923" y="6405086"/>
            <a:ext cx="6614279" cy="78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endParaRPr sz="1900" b="0" i="0" u="none" strike="noStrike" cap="none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26DB0A49-3CD6-50E8-3446-0FBEA2963E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3" descr="preencoded.png">
            <a:extLst>
              <a:ext uri="{FF2B5EF4-FFF2-40B4-BE49-F238E27FC236}">
                <a16:creationId xmlns:a16="http://schemas.microsoft.com/office/drawing/2014/main" id="{4A75178F-6738-5C45-F5B5-6E5D8DDC1F8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3">
            <a:extLst>
              <a:ext uri="{FF2B5EF4-FFF2-40B4-BE49-F238E27FC236}">
                <a16:creationId xmlns:a16="http://schemas.microsoft.com/office/drawing/2014/main" id="{C9795134-9D91-3D17-7577-4F49DC673567}"/>
              </a:ext>
            </a:extLst>
          </p:cNvPr>
          <p:cNvSpPr/>
          <p:nvPr/>
        </p:nvSpPr>
        <p:spPr>
          <a:xfrm>
            <a:off x="863798" y="1034891"/>
            <a:ext cx="6170771" cy="771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lang="en-US" sz="485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Program Overview</a:t>
            </a:r>
            <a:endParaRPr sz="4850" b="0" i="0" u="none" strike="noStrike" cap="none"/>
          </a:p>
        </p:txBody>
      </p:sp>
      <p:sp>
        <p:nvSpPr>
          <p:cNvPr id="82" name="Google Shape;82;p3">
            <a:extLst>
              <a:ext uri="{FF2B5EF4-FFF2-40B4-BE49-F238E27FC236}">
                <a16:creationId xmlns:a16="http://schemas.microsoft.com/office/drawing/2014/main" id="{B181D2E1-D4B1-5334-C1B3-967A638C5EDF}"/>
              </a:ext>
            </a:extLst>
          </p:cNvPr>
          <p:cNvSpPr/>
          <p:nvPr/>
        </p:nvSpPr>
        <p:spPr>
          <a:xfrm>
            <a:off x="863798" y="2453997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3">
            <a:extLst>
              <a:ext uri="{FF2B5EF4-FFF2-40B4-BE49-F238E27FC236}">
                <a16:creationId xmlns:a16="http://schemas.microsoft.com/office/drawing/2014/main" id="{123CD101-750C-27B6-E960-4D0FF6737C74}"/>
              </a:ext>
            </a:extLst>
          </p:cNvPr>
          <p:cNvSpPr/>
          <p:nvPr/>
        </p:nvSpPr>
        <p:spPr>
          <a:xfrm>
            <a:off x="1060013" y="2546509"/>
            <a:ext cx="162878" cy="37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900"/>
              <a:buFont typeface="Merriweather"/>
              <a:buNone/>
            </a:pPr>
            <a:r>
              <a:rPr lang="en-US" sz="2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sz="2900" b="0" i="0" u="none" strike="noStrike" cap="none"/>
          </a:p>
        </p:txBody>
      </p:sp>
      <p:sp>
        <p:nvSpPr>
          <p:cNvPr id="84" name="Google Shape;84;p3">
            <a:extLst>
              <a:ext uri="{FF2B5EF4-FFF2-40B4-BE49-F238E27FC236}">
                <a16:creationId xmlns:a16="http://schemas.microsoft.com/office/drawing/2014/main" id="{12013E2B-3E80-CD39-913B-C20A7517A722}"/>
              </a:ext>
            </a:extLst>
          </p:cNvPr>
          <p:cNvSpPr/>
          <p:nvPr/>
        </p:nvSpPr>
        <p:spPr>
          <a:xfrm>
            <a:off x="1665923" y="2453997"/>
            <a:ext cx="2782729" cy="771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Input and Validation</a:t>
            </a:r>
            <a:endParaRPr sz="2400" b="0" i="0" u="none" strike="noStrike" cap="none"/>
          </a:p>
        </p:txBody>
      </p:sp>
      <p:sp>
        <p:nvSpPr>
          <p:cNvPr id="85" name="Google Shape;85;p3">
            <a:extLst>
              <a:ext uri="{FF2B5EF4-FFF2-40B4-BE49-F238E27FC236}">
                <a16:creationId xmlns:a16="http://schemas.microsoft.com/office/drawing/2014/main" id="{812F4566-E31E-565F-BA96-A1DB83247412}"/>
              </a:ext>
            </a:extLst>
          </p:cNvPr>
          <p:cNvSpPr/>
          <p:nvPr/>
        </p:nvSpPr>
        <p:spPr>
          <a:xfrm>
            <a:off x="1665923" y="3373041"/>
            <a:ext cx="2782729" cy="197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program accepts user input for annual income and deductions, ensuring valid positive values.</a:t>
            </a:r>
            <a:endParaRPr sz="1900" b="0" i="0" u="none" strike="noStrike" cap="none"/>
          </a:p>
        </p:txBody>
      </p:sp>
      <p:sp>
        <p:nvSpPr>
          <p:cNvPr id="86" name="Google Shape;86;p3">
            <a:extLst>
              <a:ext uri="{FF2B5EF4-FFF2-40B4-BE49-F238E27FC236}">
                <a16:creationId xmlns:a16="http://schemas.microsoft.com/office/drawing/2014/main" id="{31B0A3BD-67F7-DC26-3366-48182FF63505}"/>
              </a:ext>
            </a:extLst>
          </p:cNvPr>
          <p:cNvSpPr/>
          <p:nvPr/>
        </p:nvSpPr>
        <p:spPr>
          <a:xfrm>
            <a:off x="4695468" y="2453997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3">
            <a:extLst>
              <a:ext uri="{FF2B5EF4-FFF2-40B4-BE49-F238E27FC236}">
                <a16:creationId xmlns:a16="http://schemas.microsoft.com/office/drawing/2014/main" id="{504C70B6-CA09-F346-84F1-0093E4C8F90E}"/>
              </a:ext>
            </a:extLst>
          </p:cNvPr>
          <p:cNvSpPr/>
          <p:nvPr/>
        </p:nvSpPr>
        <p:spPr>
          <a:xfrm>
            <a:off x="4862393" y="2546509"/>
            <a:ext cx="221456" cy="37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900"/>
              <a:buFont typeface="Merriweather"/>
              <a:buNone/>
            </a:pPr>
            <a:r>
              <a:rPr lang="en-US" sz="2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sz="2900" b="0" i="0" u="none" strike="noStrike" cap="none"/>
          </a:p>
        </p:txBody>
      </p:sp>
      <p:sp>
        <p:nvSpPr>
          <p:cNvPr id="88" name="Google Shape;88;p3">
            <a:extLst>
              <a:ext uri="{FF2B5EF4-FFF2-40B4-BE49-F238E27FC236}">
                <a16:creationId xmlns:a16="http://schemas.microsoft.com/office/drawing/2014/main" id="{8ED0C30B-9421-810B-7042-97AEFB3625B0}"/>
              </a:ext>
            </a:extLst>
          </p:cNvPr>
          <p:cNvSpPr/>
          <p:nvPr/>
        </p:nvSpPr>
        <p:spPr>
          <a:xfrm>
            <a:off x="5497592" y="2453997"/>
            <a:ext cx="2782729" cy="385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Tax Calculation</a:t>
            </a:r>
            <a:endParaRPr sz="2400" b="0" i="0" u="none" strike="noStrike" cap="none"/>
          </a:p>
        </p:txBody>
      </p:sp>
      <p:sp>
        <p:nvSpPr>
          <p:cNvPr id="89" name="Google Shape;89;p3">
            <a:extLst>
              <a:ext uri="{FF2B5EF4-FFF2-40B4-BE49-F238E27FC236}">
                <a16:creationId xmlns:a16="http://schemas.microsoft.com/office/drawing/2014/main" id="{8FD0DB4D-7B17-C777-5FB5-4196F2B559EE}"/>
              </a:ext>
            </a:extLst>
          </p:cNvPr>
          <p:cNvSpPr/>
          <p:nvPr/>
        </p:nvSpPr>
        <p:spPr>
          <a:xfrm>
            <a:off x="5497592" y="2987516"/>
            <a:ext cx="2782729" cy="197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Utilizes conditional statements to apply the correct tax rate based on the income level.</a:t>
            </a:r>
            <a:endParaRPr sz="19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8904103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>
          <a:extLst>
            <a:ext uri="{FF2B5EF4-FFF2-40B4-BE49-F238E27FC236}">
              <a16:creationId xmlns:a16="http://schemas.microsoft.com/office/drawing/2014/main" id="{BC153B43-3C4C-8A6B-AA4E-572853936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3" descr="preencoded.png">
            <a:extLst>
              <a:ext uri="{FF2B5EF4-FFF2-40B4-BE49-F238E27FC236}">
                <a16:creationId xmlns:a16="http://schemas.microsoft.com/office/drawing/2014/main" id="{093B2C68-D215-9ADF-74E1-2455A98B5EC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3">
            <a:extLst>
              <a:ext uri="{FF2B5EF4-FFF2-40B4-BE49-F238E27FC236}">
                <a16:creationId xmlns:a16="http://schemas.microsoft.com/office/drawing/2014/main" id="{0A799BD8-80A5-921C-F14E-C10B69B360BB}"/>
              </a:ext>
            </a:extLst>
          </p:cNvPr>
          <p:cNvSpPr/>
          <p:nvPr/>
        </p:nvSpPr>
        <p:spPr>
          <a:xfrm>
            <a:off x="863798" y="1034891"/>
            <a:ext cx="6170771" cy="771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lang="en-US" sz="485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Program Overview</a:t>
            </a:r>
            <a:endParaRPr sz="4850" b="0" i="0" u="none" strike="noStrike" cap="none"/>
          </a:p>
        </p:txBody>
      </p:sp>
      <p:sp>
        <p:nvSpPr>
          <p:cNvPr id="82" name="Google Shape;82;p3">
            <a:extLst>
              <a:ext uri="{FF2B5EF4-FFF2-40B4-BE49-F238E27FC236}">
                <a16:creationId xmlns:a16="http://schemas.microsoft.com/office/drawing/2014/main" id="{B24D6259-22D2-99A9-CC71-AE19DC99342C}"/>
              </a:ext>
            </a:extLst>
          </p:cNvPr>
          <p:cNvSpPr/>
          <p:nvPr/>
        </p:nvSpPr>
        <p:spPr>
          <a:xfrm>
            <a:off x="863798" y="2453997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3">
            <a:extLst>
              <a:ext uri="{FF2B5EF4-FFF2-40B4-BE49-F238E27FC236}">
                <a16:creationId xmlns:a16="http://schemas.microsoft.com/office/drawing/2014/main" id="{C51CB427-CA89-D5EE-E611-C644E8ABBE45}"/>
              </a:ext>
            </a:extLst>
          </p:cNvPr>
          <p:cNvSpPr/>
          <p:nvPr/>
        </p:nvSpPr>
        <p:spPr>
          <a:xfrm>
            <a:off x="1060013" y="2546509"/>
            <a:ext cx="162878" cy="37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900"/>
              <a:buFont typeface="Merriweather"/>
              <a:buNone/>
            </a:pPr>
            <a:r>
              <a:rPr lang="en-US" sz="2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sz="2900" b="0" i="0" u="none" strike="noStrike" cap="none"/>
          </a:p>
        </p:txBody>
      </p:sp>
      <p:sp>
        <p:nvSpPr>
          <p:cNvPr id="84" name="Google Shape;84;p3">
            <a:extLst>
              <a:ext uri="{FF2B5EF4-FFF2-40B4-BE49-F238E27FC236}">
                <a16:creationId xmlns:a16="http://schemas.microsoft.com/office/drawing/2014/main" id="{A8138749-76ED-9556-9A6D-9A22A6C7715A}"/>
              </a:ext>
            </a:extLst>
          </p:cNvPr>
          <p:cNvSpPr/>
          <p:nvPr/>
        </p:nvSpPr>
        <p:spPr>
          <a:xfrm>
            <a:off x="1665923" y="2453997"/>
            <a:ext cx="2782729" cy="771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Input and Validation</a:t>
            </a:r>
            <a:endParaRPr sz="2400" b="0" i="0" u="none" strike="noStrike" cap="none"/>
          </a:p>
        </p:txBody>
      </p:sp>
      <p:sp>
        <p:nvSpPr>
          <p:cNvPr id="85" name="Google Shape;85;p3">
            <a:extLst>
              <a:ext uri="{FF2B5EF4-FFF2-40B4-BE49-F238E27FC236}">
                <a16:creationId xmlns:a16="http://schemas.microsoft.com/office/drawing/2014/main" id="{50253665-FB5E-5165-423D-F59D7A1A44B9}"/>
              </a:ext>
            </a:extLst>
          </p:cNvPr>
          <p:cNvSpPr/>
          <p:nvPr/>
        </p:nvSpPr>
        <p:spPr>
          <a:xfrm>
            <a:off x="1665923" y="3373041"/>
            <a:ext cx="2782729" cy="197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The program accepts user input for annual income and deductions, ensuring valid positive values.</a:t>
            </a:r>
            <a:endParaRPr sz="1900" b="0" i="0" u="none" strike="noStrike" cap="none"/>
          </a:p>
        </p:txBody>
      </p:sp>
      <p:sp>
        <p:nvSpPr>
          <p:cNvPr id="86" name="Google Shape;86;p3">
            <a:extLst>
              <a:ext uri="{FF2B5EF4-FFF2-40B4-BE49-F238E27FC236}">
                <a16:creationId xmlns:a16="http://schemas.microsoft.com/office/drawing/2014/main" id="{9C9C4AE9-7F59-286B-7F7B-9F26D4C01253}"/>
              </a:ext>
            </a:extLst>
          </p:cNvPr>
          <p:cNvSpPr/>
          <p:nvPr/>
        </p:nvSpPr>
        <p:spPr>
          <a:xfrm>
            <a:off x="4695468" y="2453997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3">
            <a:extLst>
              <a:ext uri="{FF2B5EF4-FFF2-40B4-BE49-F238E27FC236}">
                <a16:creationId xmlns:a16="http://schemas.microsoft.com/office/drawing/2014/main" id="{29E07166-BF78-2730-2481-9F5A071B421C}"/>
              </a:ext>
            </a:extLst>
          </p:cNvPr>
          <p:cNvSpPr/>
          <p:nvPr/>
        </p:nvSpPr>
        <p:spPr>
          <a:xfrm>
            <a:off x="4862393" y="2546509"/>
            <a:ext cx="221456" cy="37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900"/>
              <a:buFont typeface="Merriweather"/>
              <a:buNone/>
            </a:pPr>
            <a:r>
              <a:rPr lang="en-US" sz="2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sz="2900" b="0" i="0" u="none" strike="noStrike" cap="none"/>
          </a:p>
        </p:txBody>
      </p:sp>
      <p:sp>
        <p:nvSpPr>
          <p:cNvPr id="88" name="Google Shape;88;p3">
            <a:extLst>
              <a:ext uri="{FF2B5EF4-FFF2-40B4-BE49-F238E27FC236}">
                <a16:creationId xmlns:a16="http://schemas.microsoft.com/office/drawing/2014/main" id="{A7FFF7C5-0A3D-F084-F92B-781532141FCA}"/>
              </a:ext>
            </a:extLst>
          </p:cNvPr>
          <p:cNvSpPr/>
          <p:nvPr/>
        </p:nvSpPr>
        <p:spPr>
          <a:xfrm>
            <a:off x="5497592" y="2453997"/>
            <a:ext cx="2782729" cy="385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Tax Calculation</a:t>
            </a:r>
            <a:endParaRPr sz="2400" b="0" i="0" u="none" strike="noStrike" cap="none"/>
          </a:p>
        </p:txBody>
      </p:sp>
      <p:sp>
        <p:nvSpPr>
          <p:cNvPr id="89" name="Google Shape;89;p3">
            <a:extLst>
              <a:ext uri="{FF2B5EF4-FFF2-40B4-BE49-F238E27FC236}">
                <a16:creationId xmlns:a16="http://schemas.microsoft.com/office/drawing/2014/main" id="{CE6E5DBF-0B38-29E9-A29A-982FE806C143}"/>
              </a:ext>
            </a:extLst>
          </p:cNvPr>
          <p:cNvSpPr/>
          <p:nvPr/>
        </p:nvSpPr>
        <p:spPr>
          <a:xfrm>
            <a:off x="5497592" y="2987516"/>
            <a:ext cx="2782729" cy="1974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Utilizes conditional statements to apply the correct tax rate based on the income level.</a:t>
            </a:r>
            <a:endParaRPr sz="1900" b="0" i="0" u="none" strike="noStrike" cap="none"/>
          </a:p>
        </p:txBody>
      </p:sp>
      <p:sp>
        <p:nvSpPr>
          <p:cNvPr id="90" name="Google Shape;90;p3">
            <a:extLst>
              <a:ext uri="{FF2B5EF4-FFF2-40B4-BE49-F238E27FC236}">
                <a16:creationId xmlns:a16="http://schemas.microsoft.com/office/drawing/2014/main" id="{6B2B5B98-6843-C1ED-A620-C4FB4FF2E71C}"/>
              </a:ext>
            </a:extLst>
          </p:cNvPr>
          <p:cNvSpPr/>
          <p:nvPr/>
        </p:nvSpPr>
        <p:spPr>
          <a:xfrm>
            <a:off x="863798" y="5871567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3">
            <a:extLst>
              <a:ext uri="{FF2B5EF4-FFF2-40B4-BE49-F238E27FC236}">
                <a16:creationId xmlns:a16="http://schemas.microsoft.com/office/drawing/2014/main" id="{79DA6276-F9A9-76B4-72CC-A1283861AFBD}"/>
              </a:ext>
            </a:extLst>
          </p:cNvPr>
          <p:cNvSpPr/>
          <p:nvPr/>
        </p:nvSpPr>
        <p:spPr>
          <a:xfrm>
            <a:off x="1037749" y="5964079"/>
            <a:ext cx="207407" cy="37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900"/>
              <a:buFont typeface="Merriweather"/>
              <a:buNone/>
            </a:pPr>
            <a:r>
              <a:rPr lang="en-US" sz="2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sz="2900" b="0" i="0" u="none" strike="noStrike" cap="none"/>
          </a:p>
        </p:txBody>
      </p:sp>
      <p:sp>
        <p:nvSpPr>
          <p:cNvPr id="92" name="Google Shape;92;p3">
            <a:extLst>
              <a:ext uri="{FF2B5EF4-FFF2-40B4-BE49-F238E27FC236}">
                <a16:creationId xmlns:a16="http://schemas.microsoft.com/office/drawing/2014/main" id="{06AAF792-A653-27BD-3047-54480B8C4511}"/>
              </a:ext>
            </a:extLst>
          </p:cNvPr>
          <p:cNvSpPr/>
          <p:nvPr/>
        </p:nvSpPr>
        <p:spPr>
          <a:xfrm>
            <a:off x="1665923" y="5871567"/>
            <a:ext cx="3085386" cy="385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Formatted Output</a:t>
            </a:r>
            <a:endParaRPr sz="2400" b="0" i="0" u="none" strike="noStrike" cap="none"/>
          </a:p>
        </p:txBody>
      </p:sp>
      <p:sp>
        <p:nvSpPr>
          <p:cNvPr id="93" name="Google Shape;93;p3">
            <a:extLst>
              <a:ext uri="{FF2B5EF4-FFF2-40B4-BE49-F238E27FC236}">
                <a16:creationId xmlns:a16="http://schemas.microsoft.com/office/drawing/2014/main" id="{8188EA1F-4E30-3EF8-45AC-1F8EAA79551C}"/>
              </a:ext>
            </a:extLst>
          </p:cNvPr>
          <p:cNvSpPr/>
          <p:nvPr/>
        </p:nvSpPr>
        <p:spPr>
          <a:xfrm>
            <a:off x="1665923" y="6405086"/>
            <a:ext cx="6614279" cy="789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Displays the calculated taxable income and tax amount with precise decimal formatting.</a:t>
            </a:r>
            <a:endParaRPr sz="1900" b="0" i="0" u="none" strike="noStrike" cap="none"/>
          </a:p>
        </p:txBody>
      </p:sp>
    </p:spTree>
    <p:extLst>
      <p:ext uri="{BB962C8B-B14F-4D97-AF65-F5344CB8AC3E}">
        <p14:creationId xmlns:p14="http://schemas.microsoft.com/office/powerpoint/2010/main" val="35351155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4"/>
          <p:cNvSpPr/>
          <p:nvPr/>
        </p:nvSpPr>
        <p:spPr>
          <a:xfrm>
            <a:off x="836771" y="657582"/>
            <a:ext cx="6343293" cy="7471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468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700"/>
              <a:buFont typeface="Merriweather"/>
              <a:buNone/>
            </a:pPr>
            <a:r>
              <a:rPr lang="en-US" sz="47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Tax Calculation Logic</a:t>
            </a:r>
            <a:endParaRPr sz="4700" b="0" i="0" u="none" strike="noStrike" cap="none"/>
          </a:p>
        </p:txBody>
      </p:sp>
      <p:pic>
        <p:nvPicPr>
          <p:cNvPr id="100" name="Google Shape;100;p4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74219" y="1882854"/>
            <a:ext cx="1603296" cy="1377434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4"/>
          <p:cNvSpPr/>
          <p:nvPr/>
        </p:nvSpPr>
        <p:spPr>
          <a:xfrm>
            <a:off x="4010025" y="2503170"/>
            <a:ext cx="131445" cy="478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957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350"/>
              <a:buFont typeface="Merriweather"/>
              <a:buNone/>
            </a:pPr>
            <a:r>
              <a:rPr lang="en-US" sz="23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sz="2350" b="0" i="0" u="none" strike="noStrike" cap="none"/>
          </a:p>
        </p:txBody>
      </p:sp>
      <p:sp>
        <p:nvSpPr>
          <p:cNvPr id="102" name="Google Shape;102;p4"/>
          <p:cNvSpPr/>
          <p:nvPr/>
        </p:nvSpPr>
        <p:spPr>
          <a:xfrm>
            <a:off x="5116592" y="2121932"/>
            <a:ext cx="2938939" cy="37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350"/>
              <a:buFont typeface="Merriweather"/>
              <a:buNone/>
            </a:pPr>
            <a:r>
              <a:rPr lang="en-US" sz="235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Income </a:t>
            </a:r>
            <a:r>
              <a:rPr lang="en-US" sz="2350" b="1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&lt;</a:t>
            </a:r>
            <a:r>
              <a:rPr lang="en-US" sz="2350" b="1" i="0" u="none" strike="noStrike" cap="none" dirty="0" smtClean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r>
              <a:rPr lang="en-US" sz="235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100,000</a:t>
            </a:r>
            <a:endParaRPr sz="2350" b="0" i="0" u="none" strike="noStrike" cap="none" dirty="0"/>
          </a:p>
        </p:txBody>
      </p:sp>
      <p:sp>
        <p:nvSpPr>
          <p:cNvPr id="103" name="Google Shape;103;p4"/>
          <p:cNvSpPr/>
          <p:nvPr/>
        </p:nvSpPr>
        <p:spPr>
          <a:xfrm>
            <a:off x="5116592" y="2638782"/>
            <a:ext cx="2938939" cy="38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50"/>
              <a:buFont typeface="Merriweather"/>
              <a:buNone/>
            </a:pPr>
            <a:r>
              <a:rPr lang="en-US" sz="18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No Tax</a:t>
            </a:r>
            <a:endParaRPr sz="1850" b="0" i="0" u="none" strike="noStrike" cap="none"/>
          </a:p>
        </p:txBody>
      </p:sp>
      <p:sp>
        <p:nvSpPr>
          <p:cNvPr id="104" name="Google Shape;104;p4"/>
          <p:cNvSpPr/>
          <p:nvPr/>
        </p:nvSpPr>
        <p:spPr>
          <a:xfrm>
            <a:off x="4937284" y="3274933"/>
            <a:ext cx="8796576" cy="15240"/>
          </a:xfrm>
          <a:prstGeom prst="roundRect">
            <a:avLst>
              <a:gd name="adj" fmla="val 658890"/>
            </a:avLst>
          </a:prstGeom>
          <a:solidFill>
            <a:srgbClr val="194A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4" descr="preencoded.pn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472571" y="3320058"/>
            <a:ext cx="3206710" cy="137743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4"/>
          <p:cNvSpPr/>
          <p:nvPr/>
        </p:nvSpPr>
        <p:spPr>
          <a:xfrm>
            <a:off x="3986570" y="3769638"/>
            <a:ext cx="178713" cy="478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957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350"/>
              <a:buFont typeface="Merriweather"/>
              <a:buNone/>
            </a:pPr>
            <a:r>
              <a:rPr lang="en-US" sz="23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sz="2350" b="0" i="0" u="none" strike="noStrike" cap="none"/>
          </a:p>
        </p:txBody>
      </p:sp>
      <p:sp>
        <p:nvSpPr>
          <p:cNvPr id="107" name="Google Shape;107;p4"/>
          <p:cNvSpPr/>
          <p:nvPr/>
        </p:nvSpPr>
        <p:spPr>
          <a:xfrm>
            <a:off x="5918359" y="3559135"/>
            <a:ext cx="2646759" cy="555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350"/>
              <a:buFont typeface="Merriweather"/>
              <a:buNone/>
            </a:pPr>
            <a:r>
              <a:rPr lang="en-US" sz="235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Income </a:t>
            </a:r>
            <a:r>
              <a:rPr lang="en-PK" sz="2400" b="0" i="0" dirty="0">
                <a:solidFill>
                  <a:schemeClr val="bg1"/>
                </a:solidFill>
                <a:effectLst/>
                <a:latin typeface="Gill Sans Nova" panose="020F0502020204030204" pitchFamily="34" charset="0"/>
              </a:rPr>
              <a:t>≥</a:t>
            </a:r>
            <a:r>
              <a:rPr lang="en-US" sz="235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 100,000</a:t>
            </a:r>
            <a:endParaRPr sz="2350" b="0" i="0" u="none" strike="noStrike" cap="none" dirty="0"/>
          </a:p>
        </p:txBody>
      </p:sp>
      <p:sp>
        <p:nvSpPr>
          <p:cNvPr id="108" name="Google Shape;108;p4"/>
          <p:cNvSpPr/>
          <p:nvPr/>
        </p:nvSpPr>
        <p:spPr>
          <a:xfrm>
            <a:off x="5918359" y="4075986"/>
            <a:ext cx="2646759" cy="38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50"/>
              <a:buFont typeface="Merriweather"/>
              <a:buNone/>
            </a:pPr>
            <a:r>
              <a:rPr lang="en-US" sz="18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20%</a:t>
            </a:r>
            <a:endParaRPr sz="1850" b="0" i="0" u="none" strike="noStrike" cap="none"/>
          </a:p>
        </p:txBody>
      </p:sp>
      <p:sp>
        <p:nvSpPr>
          <p:cNvPr id="109" name="Google Shape;109;p4"/>
          <p:cNvSpPr/>
          <p:nvPr/>
        </p:nvSpPr>
        <p:spPr>
          <a:xfrm>
            <a:off x="5739051" y="4712137"/>
            <a:ext cx="7994809" cy="15240"/>
          </a:xfrm>
          <a:prstGeom prst="roundRect">
            <a:avLst>
              <a:gd name="adj" fmla="val 658890"/>
            </a:avLst>
          </a:prstGeom>
          <a:solidFill>
            <a:srgbClr val="194A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0" name="Google Shape;110;p4" descr="preencoded.png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670804" y="4757261"/>
            <a:ext cx="4810125" cy="1377434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4"/>
          <p:cNvSpPr/>
          <p:nvPr/>
        </p:nvSpPr>
        <p:spPr>
          <a:xfrm>
            <a:off x="3992166" y="5206841"/>
            <a:ext cx="167402" cy="478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957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350"/>
              <a:buFont typeface="Merriweather"/>
              <a:buNone/>
            </a:pPr>
            <a:r>
              <a:rPr lang="en-US" sz="23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</a:t>
            </a:r>
            <a:endParaRPr sz="2350" b="0" i="0" u="none" strike="noStrike" cap="none"/>
          </a:p>
        </p:txBody>
      </p:sp>
      <p:sp>
        <p:nvSpPr>
          <p:cNvPr id="112" name="Google Shape;112;p4"/>
          <p:cNvSpPr/>
          <p:nvPr/>
        </p:nvSpPr>
        <p:spPr>
          <a:xfrm>
            <a:off x="6720007" y="4996339"/>
            <a:ext cx="2692837" cy="37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350"/>
              <a:buFont typeface="Merriweather"/>
              <a:buNone/>
            </a:pPr>
            <a:r>
              <a:rPr lang="en-US" sz="235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Income ≤ 500,000</a:t>
            </a:r>
            <a:endParaRPr sz="2350" b="0" i="0" u="none" strike="noStrike" cap="none" dirty="0"/>
          </a:p>
        </p:txBody>
      </p:sp>
      <p:sp>
        <p:nvSpPr>
          <p:cNvPr id="113" name="Google Shape;113;p4"/>
          <p:cNvSpPr/>
          <p:nvPr/>
        </p:nvSpPr>
        <p:spPr>
          <a:xfrm>
            <a:off x="6720007" y="5513189"/>
            <a:ext cx="2692837" cy="38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50"/>
              <a:buFont typeface="Merriweather"/>
              <a:buNone/>
            </a:pPr>
            <a:r>
              <a:rPr lang="en-US" sz="18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30%</a:t>
            </a:r>
            <a:endParaRPr sz="1850" b="0" i="0" u="none" strike="noStrike" cap="none"/>
          </a:p>
        </p:txBody>
      </p:sp>
      <p:sp>
        <p:nvSpPr>
          <p:cNvPr id="114" name="Google Shape;114;p4"/>
          <p:cNvSpPr/>
          <p:nvPr/>
        </p:nvSpPr>
        <p:spPr>
          <a:xfrm>
            <a:off x="6540698" y="6149340"/>
            <a:ext cx="7193161" cy="15240"/>
          </a:xfrm>
          <a:prstGeom prst="roundRect">
            <a:avLst>
              <a:gd name="adj" fmla="val 658890"/>
            </a:avLst>
          </a:prstGeom>
          <a:solidFill>
            <a:srgbClr val="194A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5" name="Google Shape;115;p4" descr="preencoded.png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869156" y="6194465"/>
            <a:ext cx="6413540" cy="1377434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4"/>
          <p:cNvSpPr/>
          <p:nvPr/>
        </p:nvSpPr>
        <p:spPr>
          <a:xfrm>
            <a:off x="3979664" y="6644045"/>
            <a:ext cx="192405" cy="4781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957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350"/>
              <a:buFont typeface="Merriweather"/>
              <a:buNone/>
            </a:pPr>
            <a:r>
              <a:rPr lang="en-US" sz="23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4</a:t>
            </a:r>
            <a:endParaRPr sz="2350" b="0" i="0" u="none" strike="noStrike" cap="none"/>
          </a:p>
        </p:txBody>
      </p:sp>
      <p:sp>
        <p:nvSpPr>
          <p:cNvPr id="117" name="Google Shape;117;p4"/>
          <p:cNvSpPr/>
          <p:nvPr/>
        </p:nvSpPr>
        <p:spPr>
          <a:xfrm>
            <a:off x="7521773" y="6433542"/>
            <a:ext cx="2692837" cy="3734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3404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350"/>
              <a:buFont typeface="Merriweather"/>
              <a:buNone/>
            </a:pPr>
            <a:r>
              <a:rPr lang="en-US" sz="23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Income &gt; 500,000</a:t>
            </a:r>
            <a:endParaRPr sz="2350" b="0" i="0" u="none" strike="noStrike" cap="none"/>
          </a:p>
        </p:txBody>
      </p:sp>
      <p:sp>
        <p:nvSpPr>
          <p:cNvPr id="118" name="Google Shape;118;p4"/>
          <p:cNvSpPr/>
          <p:nvPr/>
        </p:nvSpPr>
        <p:spPr>
          <a:xfrm>
            <a:off x="7521773" y="6950393"/>
            <a:ext cx="2692837" cy="382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850"/>
              <a:buFont typeface="Merriweather"/>
              <a:buNone/>
            </a:pPr>
            <a:r>
              <a:rPr lang="en-US" sz="18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50%</a:t>
            </a:r>
            <a:endParaRPr sz="1850" b="0" i="0" u="none" strike="noStrike" cap="none"/>
          </a:p>
        </p:txBody>
      </p:sp>
      <p:sp>
        <p:nvSpPr>
          <p:cNvPr id="119" name="Google Shape;119;p4"/>
          <p:cNvSpPr/>
          <p:nvPr/>
        </p:nvSpPr>
        <p:spPr>
          <a:xfrm>
            <a:off x="12845500" y="7752300"/>
            <a:ext cx="1666800" cy="423300"/>
          </a:xfrm>
          <a:prstGeom prst="rect">
            <a:avLst/>
          </a:prstGeom>
          <a:solidFill>
            <a:srgbClr val="0A151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"/>
          <p:cNvSpPr/>
          <p:nvPr/>
        </p:nvSpPr>
        <p:spPr>
          <a:xfrm>
            <a:off x="863798" y="1185982"/>
            <a:ext cx="9537383" cy="771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lang="en-US" sz="485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Code Breakdown: Input Section</a:t>
            </a:r>
            <a:endParaRPr sz="4850" b="0" i="0" u="none" strike="noStrike" cap="none"/>
          </a:p>
        </p:txBody>
      </p:sp>
      <p:sp>
        <p:nvSpPr>
          <p:cNvPr id="126" name="Google Shape;126;p5"/>
          <p:cNvSpPr/>
          <p:nvPr/>
        </p:nvSpPr>
        <p:spPr>
          <a:xfrm>
            <a:off x="863798" y="2574250"/>
            <a:ext cx="3085386" cy="385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User Input</a:t>
            </a:r>
            <a:endParaRPr sz="2400" b="0" i="0" u="none" strike="noStrike" cap="none"/>
          </a:p>
        </p:txBody>
      </p:sp>
      <p:sp>
        <p:nvSpPr>
          <p:cNvPr id="127" name="Google Shape;127;p5"/>
          <p:cNvSpPr/>
          <p:nvPr/>
        </p:nvSpPr>
        <p:spPr>
          <a:xfrm>
            <a:off x="863798" y="3237428"/>
            <a:ext cx="6150293" cy="1554480"/>
          </a:xfrm>
          <a:prstGeom prst="roundRect">
            <a:avLst>
              <a:gd name="adj" fmla="val 6669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5"/>
          <p:cNvSpPr/>
          <p:nvPr/>
        </p:nvSpPr>
        <p:spPr>
          <a:xfrm>
            <a:off x="851535" y="3237428"/>
            <a:ext cx="6174819" cy="1554480"/>
          </a:xfrm>
          <a:prstGeom prst="roundRect">
            <a:avLst>
              <a:gd name="adj" fmla="val 2382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5"/>
          <p:cNvSpPr/>
          <p:nvPr/>
        </p:nvSpPr>
        <p:spPr>
          <a:xfrm>
            <a:off x="1098352" y="3422452"/>
            <a:ext cx="5681186" cy="1184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Consolas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cout &lt;&lt; "Enter your Annual Income: ";</a:t>
            </a:r>
            <a:endParaRPr sz="1900" b="0" i="0" u="none" strike="noStrike" cap="none"/>
          </a:p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</a:pPr>
            <a:endParaRPr sz="1900" b="0" i="0" u="none" strike="noStrike" cap="none"/>
          </a:p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Consolas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cin &gt;&gt; annual_income;</a:t>
            </a:r>
            <a:endParaRPr sz="1900" b="0" i="0" u="none" strike="noStrike" cap="none"/>
          </a:p>
        </p:txBody>
      </p:sp>
      <p:sp>
        <p:nvSpPr>
          <p:cNvPr id="130" name="Google Shape;130;p5"/>
          <p:cNvSpPr/>
          <p:nvPr/>
        </p:nvSpPr>
        <p:spPr>
          <a:xfrm>
            <a:off x="7623929" y="2574250"/>
            <a:ext cx="3085386" cy="385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2400"/>
              <a:buFont typeface="Merriweather"/>
              <a:buNone/>
            </a:pPr>
            <a:r>
              <a:rPr lang="en-US" sz="24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Validation Loop</a:t>
            </a:r>
            <a:endParaRPr sz="2400" b="0" i="0" u="none" strike="noStrike" cap="none"/>
          </a:p>
        </p:txBody>
      </p:sp>
      <p:sp>
        <p:nvSpPr>
          <p:cNvPr id="131" name="Google Shape;131;p5"/>
          <p:cNvSpPr/>
          <p:nvPr/>
        </p:nvSpPr>
        <p:spPr>
          <a:xfrm>
            <a:off x="7623929" y="3237428"/>
            <a:ext cx="6150293" cy="3528536"/>
          </a:xfrm>
          <a:prstGeom prst="roundRect">
            <a:avLst>
              <a:gd name="adj" fmla="val 2938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5"/>
          <p:cNvSpPr/>
          <p:nvPr/>
        </p:nvSpPr>
        <p:spPr>
          <a:xfrm>
            <a:off x="7611675" y="3237425"/>
            <a:ext cx="6174900" cy="3858900"/>
          </a:xfrm>
          <a:prstGeom prst="roundRect">
            <a:avLst>
              <a:gd name="adj" fmla="val 1049"/>
            </a:avLst>
          </a:prstGeom>
          <a:solidFill>
            <a:srgbClr val="001D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5"/>
          <p:cNvSpPr/>
          <p:nvPr/>
        </p:nvSpPr>
        <p:spPr>
          <a:xfrm>
            <a:off x="7858482" y="3422452"/>
            <a:ext cx="5681186" cy="31584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Consolas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while (annual_income &lt; 0) {</a:t>
            </a:r>
            <a:endParaRPr sz="1900" b="0" i="0" u="none" strike="noStrike" cap="none"/>
          </a:p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</a:pPr>
            <a:endParaRPr sz="1900" b="0" i="0" u="none" strike="noStrike" cap="none"/>
          </a:p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Consolas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cout &lt;&lt; "Annual income cannot be negative. Please enter a valid amount: ";</a:t>
            </a:r>
            <a:endParaRPr sz="1900" b="0" i="0" u="none" strike="noStrike" cap="none"/>
          </a:p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</a:pPr>
            <a:endParaRPr sz="1900" b="0" i="0" u="none" strike="noStrike" cap="none"/>
          </a:p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Consolas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cin &gt;&gt; annual_income;</a:t>
            </a:r>
            <a:endParaRPr sz="1900" b="0" i="0" u="none" strike="noStrike" cap="none"/>
          </a:p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SzPts val="1900"/>
              <a:buFont typeface="Arial"/>
              <a:buNone/>
            </a:pPr>
            <a:endParaRPr sz="1900" b="0" i="0" u="none" strike="noStrike" cap="none"/>
          </a:p>
          <a:p>
            <a:pPr marL="0" marR="0" lvl="0" indent="0" algn="l" rtl="0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Consolas"/>
              <a:buNone/>
            </a:pPr>
            <a:r>
              <a:rPr lang="en-US" sz="1900" b="0" i="0" u="none" strike="noStrike" cap="none">
                <a:solidFill>
                  <a:srgbClr val="E2E6E9"/>
                </a:solidFill>
                <a:highlight>
                  <a:srgbClr val="001D4D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 b="0" i="0" u="none" strike="noStrike" cap="none"/>
          </a:p>
        </p:txBody>
      </p:sp>
      <p:sp>
        <p:nvSpPr>
          <p:cNvPr id="134" name="Google Shape;134;p5"/>
          <p:cNvSpPr/>
          <p:nvPr/>
        </p:nvSpPr>
        <p:spPr>
          <a:xfrm>
            <a:off x="12845500" y="7752300"/>
            <a:ext cx="1666800" cy="423300"/>
          </a:xfrm>
          <a:prstGeom prst="rect">
            <a:avLst/>
          </a:prstGeom>
          <a:solidFill>
            <a:srgbClr val="0A1519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g2a5196b46b7_1_18" descr="preencoded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2a5196b46b7_1_18"/>
          <p:cNvSpPr/>
          <p:nvPr/>
        </p:nvSpPr>
        <p:spPr>
          <a:xfrm>
            <a:off x="858322" y="675561"/>
            <a:ext cx="7427400" cy="15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00"/>
              <a:buFont typeface="Merriweather"/>
              <a:buNone/>
            </a:pPr>
            <a:r>
              <a:rPr lang="en-US" sz="48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Input Validation: Ensuring Accuracy</a:t>
            </a:r>
            <a:endParaRPr sz="4800" b="0" i="0" u="none" strike="noStrike" cap="none"/>
          </a:p>
        </p:txBody>
      </p:sp>
      <p:sp>
        <p:nvSpPr>
          <p:cNvPr id="142" name="Google Shape;142;g2a5196b46b7_1_18"/>
          <p:cNvSpPr/>
          <p:nvPr/>
        </p:nvSpPr>
        <p:spPr>
          <a:xfrm>
            <a:off x="858322" y="2851785"/>
            <a:ext cx="551700" cy="551700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2a5196b46b7_1_18"/>
          <p:cNvSpPr/>
          <p:nvPr/>
        </p:nvSpPr>
        <p:spPr>
          <a:xfrm>
            <a:off x="1053227" y="2943701"/>
            <a:ext cx="1620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850"/>
              <a:buFont typeface="Merriweather"/>
              <a:buNone/>
            </a:pPr>
            <a:r>
              <a:rPr lang="en-US" sz="28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sz="2850" b="0" i="0" u="none" strike="noStrike" cap="none"/>
          </a:p>
        </p:txBody>
      </p:sp>
      <p:sp>
        <p:nvSpPr>
          <p:cNvPr id="144" name="Google Shape;144;g2a5196b46b7_1_18"/>
          <p:cNvSpPr/>
          <p:nvPr/>
        </p:nvSpPr>
        <p:spPr>
          <a:xfrm>
            <a:off x="1650088" y="2851784"/>
            <a:ext cx="2799319" cy="76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Ensures Logical Inputs</a:t>
            </a:r>
            <a:endParaRPr sz="2400" b="0" i="0" u="none" strike="noStrike" cap="none" dirty="0"/>
          </a:p>
        </p:txBody>
      </p:sp>
      <p:sp>
        <p:nvSpPr>
          <p:cNvPr id="145" name="Google Shape;145;g2a5196b46b7_1_18"/>
          <p:cNvSpPr/>
          <p:nvPr/>
        </p:nvSpPr>
        <p:spPr>
          <a:xfrm>
            <a:off x="1410023" y="3774207"/>
            <a:ext cx="2620110" cy="1746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Validation guarantees users provide accurate data, preventing errors in calculations.</a:t>
            </a:r>
            <a:endParaRPr sz="1900" b="0" i="0" u="none" strike="noStrike" cap="none" dirty="0"/>
          </a:p>
        </p:txBody>
      </p:sp>
      <p:sp>
        <p:nvSpPr>
          <p:cNvPr id="147" name="Google Shape;147;g2a5196b46b7_1_18"/>
          <p:cNvSpPr/>
          <p:nvPr/>
        </p:nvSpPr>
        <p:spPr>
          <a:xfrm>
            <a:off x="4860488" y="2943701"/>
            <a:ext cx="2199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850"/>
              <a:buFont typeface="Merriweather"/>
              <a:buNone/>
            </a:pPr>
            <a:endParaRPr sz="2850" b="0" i="0" u="none" strike="noStrike" cap="none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>
          <a:extLst>
            <a:ext uri="{FF2B5EF4-FFF2-40B4-BE49-F238E27FC236}">
              <a16:creationId xmlns:a16="http://schemas.microsoft.com/office/drawing/2014/main" id="{3652B738-EB68-BE61-9A80-050E74E22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g2a5196b46b7_1_18" descr="preencoded.png">
            <a:extLst>
              <a:ext uri="{FF2B5EF4-FFF2-40B4-BE49-F238E27FC236}">
                <a16:creationId xmlns:a16="http://schemas.microsoft.com/office/drawing/2014/main" id="{1C68C2CA-87F0-22C6-0D7B-8A95312A7E9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g2a5196b46b7_1_18">
            <a:extLst>
              <a:ext uri="{FF2B5EF4-FFF2-40B4-BE49-F238E27FC236}">
                <a16:creationId xmlns:a16="http://schemas.microsoft.com/office/drawing/2014/main" id="{6D2BBF0F-B21A-DD28-CB05-4DEE0841DB1C}"/>
              </a:ext>
            </a:extLst>
          </p:cNvPr>
          <p:cNvSpPr/>
          <p:nvPr/>
        </p:nvSpPr>
        <p:spPr>
          <a:xfrm>
            <a:off x="858322" y="675561"/>
            <a:ext cx="7427400" cy="153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00"/>
              <a:buFont typeface="Merriweather"/>
              <a:buNone/>
            </a:pPr>
            <a:r>
              <a:rPr lang="en-US" sz="4800" b="0" i="0" u="none" strike="noStrike" cap="non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Input Validation: Ensuring Accuracy</a:t>
            </a:r>
            <a:endParaRPr sz="4800" b="0" i="0" u="none" strike="noStrike" cap="none"/>
          </a:p>
        </p:txBody>
      </p:sp>
      <p:sp>
        <p:nvSpPr>
          <p:cNvPr id="142" name="Google Shape;142;g2a5196b46b7_1_18">
            <a:extLst>
              <a:ext uri="{FF2B5EF4-FFF2-40B4-BE49-F238E27FC236}">
                <a16:creationId xmlns:a16="http://schemas.microsoft.com/office/drawing/2014/main" id="{D475C253-2C1F-9B93-5A22-9E3B8E6EC5B0}"/>
              </a:ext>
            </a:extLst>
          </p:cNvPr>
          <p:cNvSpPr/>
          <p:nvPr/>
        </p:nvSpPr>
        <p:spPr>
          <a:xfrm>
            <a:off x="858322" y="2851785"/>
            <a:ext cx="551700" cy="551700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g2a5196b46b7_1_18">
            <a:extLst>
              <a:ext uri="{FF2B5EF4-FFF2-40B4-BE49-F238E27FC236}">
                <a16:creationId xmlns:a16="http://schemas.microsoft.com/office/drawing/2014/main" id="{250880EE-802C-0D23-A1BB-C35DA18B9503}"/>
              </a:ext>
            </a:extLst>
          </p:cNvPr>
          <p:cNvSpPr/>
          <p:nvPr/>
        </p:nvSpPr>
        <p:spPr>
          <a:xfrm>
            <a:off x="1053227" y="2943701"/>
            <a:ext cx="1620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850"/>
              <a:buFont typeface="Merriweather"/>
              <a:buNone/>
            </a:pPr>
            <a:r>
              <a:rPr lang="en-US" sz="28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1</a:t>
            </a:r>
            <a:endParaRPr sz="2850" b="0" i="0" u="none" strike="noStrike" cap="none"/>
          </a:p>
        </p:txBody>
      </p:sp>
      <p:sp>
        <p:nvSpPr>
          <p:cNvPr id="144" name="Google Shape;144;g2a5196b46b7_1_18">
            <a:extLst>
              <a:ext uri="{FF2B5EF4-FFF2-40B4-BE49-F238E27FC236}">
                <a16:creationId xmlns:a16="http://schemas.microsoft.com/office/drawing/2014/main" id="{7CEE580A-FA30-EBCA-229F-7ED780408ECA}"/>
              </a:ext>
            </a:extLst>
          </p:cNvPr>
          <p:cNvSpPr/>
          <p:nvPr/>
        </p:nvSpPr>
        <p:spPr>
          <a:xfrm>
            <a:off x="1650088" y="2851784"/>
            <a:ext cx="2799319" cy="766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Ensures Logical Inputs</a:t>
            </a:r>
            <a:endParaRPr sz="2400" b="0" i="0" u="none" strike="noStrike" cap="none" dirty="0"/>
          </a:p>
        </p:txBody>
      </p:sp>
      <p:sp>
        <p:nvSpPr>
          <p:cNvPr id="145" name="Google Shape;145;g2a5196b46b7_1_18">
            <a:extLst>
              <a:ext uri="{FF2B5EF4-FFF2-40B4-BE49-F238E27FC236}">
                <a16:creationId xmlns:a16="http://schemas.microsoft.com/office/drawing/2014/main" id="{990834AC-BA98-3E96-8638-807BF8E4D847}"/>
              </a:ext>
            </a:extLst>
          </p:cNvPr>
          <p:cNvSpPr/>
          <p:nvPr/>
        </p:nvSpPr>
        <p:spPr>
          <a:xfrm>
            <a:off x="1410023" y="3774207"/>
            <a:ext cx="2620110" cy="1746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Validation guarantees users provide accurate data, preventing errors in calculations.</a:t>
            </a:r>
            <a:endParaRPr sz="1900" b="0" i="0" u="none" strike="noStrike" cap="none" dirty="0"/>
          </a:p>
        </p:txBody>
      </p:sp>
      <p:sp>
        <p:nvSpPr>
          <p:cNvPr id="146" name="Google Shape;146;g2a5196b46b7_1_18">
            <a:extLst>
              <a:ext uri="{FF2B5EF4-FFF2-40B4-BE49-F238E27FC236}">
                <a16:creationId xmlns:a16="http://schemas.microsoft.com/office/drawing/2014/main" id="{52AC8135-755D-67F2-2532-77EC763DAE57}"/>
              </a:ext>
            </a:extLst>
          </p:cNvPr>
          <p:cNvSpPr/>
          <p:nvPr/>
        </p:nvSpPr>
        <p:spPr>
          <a:xfrm>
            <a:off x="4694634" y="2851785"/>
            <a:ext cx="551700" cy="551700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25" cap="flat" cmpd="sng">
            <a:solidFill>
              <a:srgbClr val="194A9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2a5196b46b7_1_18">
            <a:extLst>
              <a:ext uri="{FF2B5EF4-FFF2-40B4-BE49-F238E27FC236}">
                <a16:creationId xmlns:a16="http://schemas.microsoft.com/office/drawing/2014/main" id="{CA92E7EB-B05C-4F3B-83B8-0B5A63BE56B7}"/>
              </a:ext>
            </a:extLst>
          </p:cNvPr>
          <p:cNvSpPr/>
          <p:nvPr/>
        </p:nvSpPr>
        <p:spPr>
          <a:xfrm>
            <a:off x="4860488" y="2943701"/>
            <a:ext cx="2199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850"/>
              <a:buFont typeface="Merriweather"/>
              <a:buNone/>
            </a:pPr>
            <a:r>
              <a:rPr lang="en-US" sz="2850" b="0" i="0" u="none" strike="noStrike" cap="non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endParaRPr sz="2850" b="0" i="0" u="none" strike="noStrike" cap="none"/>
          </a:p>
        </p:txBody>
      </p:sp>
      <p:sp>
        <p:nvSpPr>
          <p:cNvPr id="148" name="Google Shape;148;g2a5196b46b7_1_18">
            <a:extLst>
              <a:ext uri="{FF2B5EF4-FFF2-40B4-BE49-F238E27FC236}">
                <a16:creationId xmlns:a16="http://schemas.microsoft.com/office/drawing/2014/main" id="{8100396F-45FF-9C21-5998-67B67AB192B9}"/>
              </a:ext>
            </a:extLst>
          </p:cNvPr>
          <p:cNvSpPr/>
          <p:nvPr/>
        </p:nvSpPr>
        <p:spPr>
          <a:xfrm>
            <a:off x="5486401" y="2851785"/>
            <a:ext cx="2799319" cy="7753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2400"/>
              <a:buFont typeface="Merriweather"/>
              <a:buNone/>
            </a:pPr>
            <a:r>
              <a:rPr lang="en-US" sz="240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Prevents Incorrect Calculations</a:t>
            </a:r>
            <a:endParaRPr sz="2400" b="0" i="0" u="none" strike="noStrike" cap="none" dirty="0"/>
          </a:p>
        </p:txBody>
      </p:sp>
      <p:sp>
        <p:nvSpPr>
          <p:cNvPr id="149" name="Google Shape;149;g2a5196b46b7_1_18">
            <a:extLst>
              <a:ext uri="{FF2B5EF4-FFF2-40B4-BE49-F238E27FC236}">
                <a16:creationId xmlns:a16="http://schemas.microsoft.com/office/drawing/2014/main" id="{E3FE81D9-1D19-29FE-F7B1-EC8D1CF0236A}"/>
              </a:ext>
            </a:extLst>
          </p:cNvPr>
          <p:cNvSpPr/>
          <p:nvPr/>
        </p:nvSpPr>
        <p:spPr>
          <a:xfrm>
            <a:off x="5307600" y="3774206"/>
            <a:ext cx="2794200" cy="17460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526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lang="en-US" sz="1900" b="0" i="0" u="none" strike="noStrike" cap="none" dirty="0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By rejecting negative values for income, the program ensures valid results.</a:t>
            </a:r>
            <a:endParaRPr sz="1900" b="0" i="0" u="none" strike="noStrike" cap="none" dirty="0"/>
          </a:p>
        </p:txBody>
      </p:sp>
    </p:spTree>
    <p:extLst>
      <p:ext uri="{BB962C8B-B14F-4D97-AF65-F5344CB8AC3E}">
        <p14:creationId xmlns:p14="http://schemas.microsoft.com/office/powerpoint/2010/main" val="34973534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700</Words>
  <Application>Microsoft Office PowerPoint</Application>
  <PresentationFormat>Custom</PresentationFormat>
  <Paragraphs>155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Merriweather</vt:lpstr>
      <vt:lpstr>Gill Sans Nova</vt:lpstr>
      <vt:lpstr>Consolas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PptxGenJS</dc:creator>
  <cp:lastModifiedBy>Yusra Farooq</cp:lastModifiedBy>
  <cp:revision>14</cp:revision>
  <dcterms:created xsi:type="dcterms:W3CDTF">2025-01-14T18:28:06Z</dcterms:created>
  <dcterms:modified xsi:type="dcterms:W3CDTF">2025-01-16T12:01:53Z</dcterms:modified>
</cp:coreProperties>
</file>